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 id="2147483832" r:id="rId2"/>
  </p:sldMasterIdLst>
  <p:notesMasterIdLst>
    <p:notesMasterId r:id="rId22"/>
  </p:notesMasterIdLst>
  <p:handoutMasterIdLst>
    <p:handoutMasterId r:id="rId23"/>
  </p:handoutMasterIdLst>
  <p:sldIdLst>
    <p:sldId id="303" r:id="rId3"/>
    <p:sldId id="412" r:id="rId4"/>
    <p:sldId id="380" r:id="rId5"/>
    <p:sldId id="384" r:id="rId6"/>
    <p:sldId id="356" r:id="rId7"/>
    <p:sldId id="424" r:id="rId8"/>
    <p:sldId id="385" r:id="rId9"/>
    <p:sldId id="377" r:id="rId10"/>
    <p:sldId id="413" r:id="rId11"/>
    <p:sldId id="431" r:id="rId12"/>
    <p:sldId id="432" r:id="rId13"/>
    <p:sldId id="433" r:id="rId14"/>
    <p:sldId id="434" r:id="rId15"/>
    <p:sldId id="414" r:id="rId16"/>
    <p:sldId id="378" r:id="rId17"/>
    <p:sldId id="379" r:id="rId18"/>
    <p:sldId id="373" r:id="rId19"/>
    <p:sldId id="411" r:id="rId20"/>
    <p:sldId id="367" r:id="rId21"/>
  </p:sldIdLst>
  <p:sldSz cx="18288000" cy="10287000"/>
  <p:notesSz cx="6858000" cy="9296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Dunbar" initials="MD" lastIdx="1" clrIdx="0">
    <p:extLst>
      <p:ext uri="{19B8F6BF-5375-455C-9EA6-DF929625EA0E}">
        <p15:presenceInfo xmlns:p15="http://schemas.microsoft.com/office/powerpoint/2012/main" userId="S::Matthew.Dunbar@chandleraz.gov::3a3399d3-6a10-42e0-9650-0198d74adc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93"/>
    <a:srgbClr val="F1B434"/>
    <a:srgbClr val="0076A8"/>
    <a:srgbClr val="00966C"/>
    <a:srgbClr val="5B6770"/>
    <a:srgbClr val="0099DE"/>
    <a:srgbClr val="6C1D45"/>
    <a:srgbClr val="00426A"/>
    <a:srgbClr val="E5E1E6"/>
    <a:srgbClr val="E9C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3067" autoAdjust="0"/>
  </p:normalViewPr>
  <p:slideViewPr>
    <p:cSldViewPr snapToGrid="0" snapToObjects="1">
      <p:cViewPr varScale="1">
        <p:scale>
          <a:sx n="40" d="100"/>
          <a:sy n="40" d="100"/>
        </p:scale>
        <p:origin x="896" y="20"/>
      </p:cViewPr>
      <p:guideLst>
        <p:guide orient="horz" pos="3240"/>
        <p:guide pos="5760"/>
      </p:guideLst>
    </p:cSldViewPr>
  </p:slideViewPr>
  <p:notesTextViewPr>
    <p:cViewPr>
      <p:scale>
        <a:sx n="1" d="1"/>
        <a:sy n="1" d="1"/>
      </p:scale>
      <p:origin x="0" y="0"/>
    </p:cViewPr>
  </p:notesTextViewPr>
  <p:sorterViewPr>
    <p:cViewPr>
      <p:scale>
        <a:sx n="100" d="100"/>
        <a:sy n="100" d="100"/>
      </p:scale>
      <p:origin x="0" y="21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8"/>
            <a:ext cx="2971800" cy="464820"/>
          </a:xfrm>
          <a:prstGeom prst="rect">
            <a:avLst/>
          </a:prstGeom>
        </p:spPr>
        <p:txBody>
          <a:bodyPr vert="horz" lIns="51679" tIns="25841" rIns="51679" bIns="25841" rtlCol="0"/>
          <a:lstStyle>
            <a:lvl1pPr algn="l">
              <a:defRPr sz="7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5142" y="8"/>
            <a:ext cx="2971800" cy="464820"/>
          </a:xfrm>
          <a:prstGeom prst="rect">
            <a:avLst/>
          </a:prstGeom>
        </p:spPr>
        <p:txBody>
          <a:bodyPr vert="horz" lIns="51679" tIns="25841" rIns="51679" bIns="25841" rtlCol="0"/>
          <a:lstStyle>
            <a:lvl1pPr algn="r">
              <a:defRPr sz="700"/>
            </a:lvl1pPr>
          </a:lstStyle>
          <a:p>
            <a:fld id="{8ACDDCBE-FA59-4182-BDC7-DC92F9A34429}" type="datetimeFigureOut">
              <a:rPr lang="en-US" smtClean="0">
                <a:latin typeface="Open Sans" panose="020B0606030504020204" pitchFamily="34" charset="0"/>
              </a:rPr>
              <a:pPr/>
              <a:t>11/10/2022</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829972"/>
            <a:ext cx="2971800" cy="464820"/>
          </a:xfrm>
          <a:prstGeom prst="rect">
            <a:avLst/>
          </a:prstGeom>
        </p:spPr>
        <p:txBody>
          <a:bodyPr vert="horz" lIns="51679" tIns="25841" rIns="51679" bIns="25841" rtlCol="0" anchor="b"/>
          <a:lstStyle>
            <a:lvl1pPr algn="l">
              <a:defRPr sz="7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5142" y="8829972"/>
            <a:ext cx="2971800" cy="464820"/>
          </a:xfrm>
          <a:prstGeom prst="rect">
            <a:avLst/>
          </a:prstGeom>
        </p:spPr>
        <p:txBody>
          <a:bodyPr vert="horz" lIns="51679" tIns="25841" rIns="51679" bIns="25841" rtlCol="0" anchor="b"/>
          <a:lstStyle>
            <a:lvl1pPr algn="r">
              <a:defRPr sz="700"/>
            </a:lvl1pPr>
          </a:lstStyle>
          <a:p>
            <a:fld id="{940D8DD4-CF77-439E-85F5-509ACF81EE38}" type="slidenum">
              <a:rPr lang="en-US" smtClean="0">
                <a:latin typeface="Open Sans" panose="020B0606030504020204" pitchFamily="34" charset="0"/>
              </a:rPr>
              <a:pPr/>
              <a:t>‹#›</a:t>
            </a:fld>
            <a:endParaRPr lang="en-US" dirty="0">
              <a:latin typeface="Open Sans" panose="020B0606030504020204" pitchFamily="34" charset="0"/>
            </a:endParaRPr>
          </a:p>
        </p:txBody>
      </p:sp>
    </p:spTree>
    <p:extLst>
      <p:ext uri="{BB962C8B-B14F-4D97-AF65-F5344CB8AC3E}">
        <p14:creationId xmlns:p14="http://schemas.microsoft.com/office/powerpoint/2010/main" val="2774549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8"/>
            <a:ext cx="2971800" cy="464820"/>
          </a:xfrm>
          <a:prstGeom prst="rect">
            <a:avLst/>
          </a:prstGeom>
        </p:spPr>
        <p:txBody>
          <a:bodyPr vert="horz" lIns="51679" tIns="25841" rIns="51679" bIns="25841" rtlCol="0"/>
          <a:lstStyle>
            <a:lvl1pPr algn="l">
              <a:defRPr sz="7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5142" y="8"/>
            <a:ext cx="2971800" cy="464820"/>
          </a:xfrm>
          <a:prstGeom prst="rect">
            <a:avLst/>
          </a:prstGeom>
        </p:spPr>
        <p:txBody>
          <a:bodyPr vert="horz" lIns="51679" tIns="25841" rIns="51679" bIns="25841" rtlCol="0"/>
          <a:lstStyle>
            <a:lvl1pPr algn="r">
              <a:defRPr sz="700">
                <a:latin typeface="Open Sans" panose="020B0606030504020204" pitchFamily="34" charset="0"/>
              </a:defRPr>
            </a:lvl1pPr>
          </a:lstStyle>
          <a:p>
            <a:fld id="{3BC64A95-1E07-41E5-8434-D3CA32124CB6}" type="datetimeFigureOut">
              <a:rPr lang="en-US" smtClean="0"/>
              <a:pPr/>
              <a:t>11/10/2022</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51679" tIns="25841" rIns="51679" bIns="25841" rtlCol="0" anchor="ctr"/>
          <a:lstStyle/>
          <a:p>
            <a:endParaRPr lang="en-US" dirty="0"/>
          </a:p>
        </p:txBody>
      </p:sp>
      <p:sp>
        <p:nvSpPr>
          <p:cNvPr id="5" name="Notes Placeholder 4"/>
          <p:cNvSpPr>
            <a:spLocks noGrp="1"/>
          </p:cNvSpPr>
          <p:nvPr>
            <p:ph type="body" sz="quarter" idx="3"/>
          </p:nvPr>
        </p:nvSpPr>
        <p:spPr>
          <a:xfrm>
            <a:off x="685800" y="4415798"/>
            <a:ext cx="5486400" cy="4183380"/>
          </a:xfrm>
          <a:prstGeom prst="rect">
            <a:avLst/>
          </a:prstGeom>
        </p:spPr>
        <p:txBody>
          <a:bodyPr vert="horz" lIns="51679" tIns="25841" rIns="51679" bIns="2584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72"/>
            <a:ext cx="2971800" cy="464820"/>
          </a:xfrm>
          <a:prstGeom prst="rect">
            <a:avLst/>
          </a:prstGeom>
        </p:spPr>
        <p:txBody>
          <a:bodyPr vert="horz" lIns="51679" tIns="25841" rIns="51679" bIns="25841" rtlCol="0" anchor="b"/>
          <a:lstStyle>
            <a:lvl1pPr algn="l">
              <a:defRPr sz="7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5142" y="8829972"/>
            <a:ext cx="2971800" cy="464820"/>
          </a:xfrm>
          <a:prstGeom prst="rect">
            <a:avLst/>
          </a:prstGeom>
        </p:spPr>
        <p:txBody>
          <a:bodyPr vert="horz" lIns="51679" tIns="25841" rIns="51679" bIns="25841" rtlCol="0" anchor="b"/>
          <a:lstStyle>
            <a:lvl1pPr algn="r">
              <a:defRPr sz="700">
                <a:latin typeface="Open Sans" panose="020B0606030504020204" pitchFamily="34" charset="0"/>
              </a:defRPr>
            </a:lvl1pPr>
          </a:lstStyle>
          <a:p>
            <a:fld id="{9DF2B6EE-E6BB-4D53-8F71-8EA0F835C3DC}" type="slidenum">
              <a:rPr lang="en-US" smtClean="0"/>
              <a:pPr/>
              <a:t>‹#›</a:t>
            </a:fld>
            <a:endParaRPr lang="en-US" dirty="0"/>
          </a:p>
        </p:txBody>
      </p:sp>
    </p:spTree>
    <p:extLst>
      <p:ext uri="{BB962C8B-B14F-4D97-AF65-F5344CB8AC3E}">
        <p14:creationId xmlns:p14="http://schemas.microsoft.com/office/powerpoint/2010/main" val="2381252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2B6EE-E6BB-4D53-8F71-8EA0F835C3DC}" type="slidenum">
              <a:rPr lang="en-US" smtClean="0"/>
              <a:pPr/>
              <a:t>1</a:t>
            </a:fld>
            <a:endParaRPr lang="en-US"/>
          </a:p>
        </p:txBody>
      </p:sp>
    </p:spTree>
    <p:extLst>
      <p:ext uri="{BB962C8B-B14F-4D97-AF65-F5344CB8AC3E}">
        <p14:creationId xmlns:p14="http://schemas.microsoft.com/office/powerpoint/2010/main" val="3717189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Open Sans" panose="020B0606030504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268399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panose="020B0606030504020204" pitchFamily="34" charset="0"/>
                <a:ea typeface="+mn-ea"/>
                <a:cs typeface="+mn-cs"/>
              </a:rPr>
              <a:t>There was limited detail on this one, so I was not sure which categories these fell in.</a:t>
            </a:r>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47102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panose="020B0606030504020204" pitchFamily="34" charset="0"/>
                <a:ea typeface="+mn-ea"/>
                <a:cs typeface="+mn-cs"/>
              </a:rPr>
              <a:t>*Get EVNAACP </a:t>
            </a:r>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13685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Open Sans" panose="020B0606030504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752745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200" b="1" dirty="0">
                <a:solidFill>
                  <a:srgbClr val="FFFFFF"/>
                </a:solidFill>
              </a:rPr>
              <a:t>Building a 21</a:t>
            </a:r>
            <a:r>
              <a:rPr lang="en-US" altLang="en-US" sz="1200" b="1" baseline="30000" dirty="0">
                <a:solidFill>
                  <a:srgbClr val="FFFFFF"/>
                </a:solidFill>
              </a:rPr>
              <a:t>st</a:t>
            </a:r>
            <a:r>
              <a:rPr lang="en-US" altLang="en-US" sz="1200" b="1" dirty="0">
                <a:solidFill>
                  <a:srgbClr val="FFFFFF"/>
                </a:solidFill>
              </a:rPr>
              <a:t> century workforce</a:t>
            </a:r>
            <a:endParaRPr lang="en-US" altLang="en-US" sz="800" b="1" dirty="0">
              <a:solidFill>
                <a:srgbClr val="FFFFFF"/>
              </a:solidFill>
            </a:endParaRPr>
          </a:p>
          <a:p>
            <a:pPr marL="0" marR="0" lvl="0" indent="0" algn="l" defTabSz="914400" rtl="0" eaLnBrk="0" fontAlgn="base" latinLnBrk="0" hangingPunct="0">
              <a:spcBef>
                <a:spcPct val="0"/>
              </a:spcBef>
              <a:spcAft>
                <a:spcPct val="0"/>
              </a:spcAft>
              <a:buClrTx/>
              <a:buSzTx/>
              <a:buFontTx/>
              <a:buChar char="•"/>
              <a:tabLst/>
            </a:pPr>
            <a:r>
              <a:rPr lang="en-US" altLang="en-US" sz="1200" dirty="0">
                <a:solidFill>
                  <a:srgbClr val="FFFFFF"/>
                </a:solidFill>
              </a:rPr>
              <a:t>Class and Compensation for Chandler to attract strong workforce</a:t>
            </a:r>
          </a:p>
          <a:p>
            <a:pPr marL="0" marR="0" lvl="0" indent="0" algn="l" defTabSz="914400" rtl="0" eaLnBrk="0" fontAlgn="base" latinLnBrk="0" hangingPunct="0">
              <a:spcBef>
                <a:spcPct val="0"/>
              </a:spcBef>
              <a:spcAft>
                <a:spcPct val="0"/>
              </a:spcAft>
              <a:buClrTx/>
              <a:buSzTx/>
              <a:buFontTx/>
              <a:buChar char="•"/>
              <a:tabLst/>
            </a:pPr>
            <a:r>
              <a:rPr lang="en-US" altLang="en-US" sz="1200" dirty="0">
                <a:solidFill>
                  <a:srgbClr val="FFFFFF"/>
                </a:solidFill>
              </a:rPr>
              <a:t>Adjust health care contribution to support increased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FFFF"/>
                </a:solidFill>
              </a:rPr>
              <a:t>Increase Police staffing to adjust to new policing models</a:t>
            </a:r>
          </a:p>
          <a:p>
            <a:r>
              <a:rPr lang="en-US" sz="1200" kern="1200" dirty="0">
                <a:solidFill>
                  <a:schemeClr val="tx1"/>
                </a:solidFill>
                <a:effectLst/>
                <a:latin typeface="Open Sans" panose="020B0606030504020204" pitchFamily="34" charset="0"/>
                <a:ea typeface="+mn-ea"/>
                <a:cs typeface="+mn-cs"/>
              </a:rPr>
              <a:t>Remote work / Mobility </a:t>
            </a:r>
          </a:p>
          <a:p>
            <a:r>
              <a:rPr lang="en-US" sz="1200" kern="1200" dirty="0">
                <a:solidFill>
                  <a:schemeClr val="tx1"/>
                </a:solidFill>
                <a:effectLst/>
                <a:latin typeface="Open Sans" panose="020B0606030504020204" pitchFamily="34" charset="0"/>
                <a:ea typeface="+mn-ea"/>
                <a:cs typeface="+mn-cs"/>
              </a:rPr>
              <a:t>Be the place where everybody wants to work (collaborative spaces)</a:t>
            </a:r>
          </a:p>
          <a:p>
            <a:r>
              <a:rPr lang="en-US" sz="1200" kern="1200" dirty="0">
                <a:solidFill>
                  <a:schemeClr val="tx1"/>
                </a:solidFill>
                <a:effectLst/>
                <a:latin typeface="Open Sans" panose="020B0606030504020204" pitchFamily="34" charset="0"/>
                <a:ea typeface="+mn-ea"/>
                <a:cs typeface="+mn-cs"/>
              </a:rPr>
              <a:t>Internship Program / Partnership</a:t>
            </a:r>
          </a:p>
          <a:p>
            <a:r>
              <a:rPr lang="en-US" sz="1200" kern="1200" dirty="0">
                <a:solidFill>
                  <a:schemeClr val="tx1"/>
                </a:solidFill>
                <a:effectLst/>
                <a:latin typeface="Open Sans" panose="020B0606030504020204" pitchFamily="34" charset="0"/>
                <a:ea typeface="+mn-ea"/>
                <a:cs typeface="+mn-cs"/>
              </a:rPr>
              <a:t>Innovation</a:t>
            </a:r>
          </a:p>
          <a:p>
            <a:endParaRPr lang="en-US" sz="1200" kern="1200" dirty="0">
              <a:solidFill>
                <a:schemeClr val="tx1"/>
              </a:solidFill>
              <a:effectLst/>
              <a:latin typeface="Open Sans" panose="020B0606030504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36104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sz="900" dirty="0"/>
              <a:t>Another</a:t>
            </a:r>
            <a:r>
              <a:rPr lang="en-US" sz="900" baseline="0" dirty="0"/>
              <a:t> Fiscal Foundation that Moves us forward are M&amp;C Capital Improvement Program Guidelines.  We have prepared our 10- year CIP plan under these guidelines for a few years now, and they have served us well.  The plan would be to slightly modify these for FY 2022-23.</a:t>
            </a:r>
            <a:endParaRPr lang="en-US" sz="900" dirty="0"/>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567369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panose="020B0606030504020204" pitchFamily="34" charset="0"/>
                <a:ea typeface="+mn-ea"/>
                <a:cs typeface="+mn-cs"/>
              </a:rPr>
              <a:t>Next, The City of Chandler developed strong Financial Policies many years ago that have been, and continue to be, the high standards set for stewardship over Chandler’s financial resources. They are also a guide for sound fiscal planning and budgeting, while maintaining fiscal integrity.  Each year the Financial Policies are reviewed and adopted as part of the annual budget.  A thorough review and update took place in 2015</a:t>
            </a:r>
            <a:r>
              <a:rPr lang="en-US" sz="1200" kern="1200" baseline="0" dirty="0">
                <a:solidFill>
                  <a:schemeClr val="tx1"/>
                </a:solidFill>
                <a:effectLst/>
                <a:latin typeface="Open Sans" panose="020B0606030504020204" pitchFamily="34" charset="0"/>
                <a:ea typeface="+mn-ea"/>
                <a:cs typeface="+mn-cs"/>
              </a:rPr>
              <a:t> and 8 were adopted in Jan. of 2016.  Since then there have been 2 updates to the reserve policy and the Pension Funding policy was added in 2019 and is updated each year.  </a:t>
            </a:r>
          </a:p>
          <a:p>
            <a:endParaRPr lang="en-US" sz="1200" kern="1200" baseline="0" dirty="0">
              <a:solidFill>
                <a:schemeClr val="tx1"/>
              </a:solidFill>
              <a:effectLst/>
              <a:latin typeface="Open Sans" panose="020B0606030504020204" pitchFamily="34" charset="0"/>
              <a:ea typeface="+mn-ea"/>
              <a:cs typeface="+mn-cs"/>
            </a:endParaRPr>
          </a:p>
          <a:p>
            <a:r>
              <a:rPr lang="en-US" sz="1200" kern="1200" dirty="0">
                <a:solidFill>
                  <a:schemeClr val="tx1"/>
                </a:solidFill>
                <a:effectLst/>
                <a:latin typeface="Open Sans" panose="020B0606030504020204" pitchFamily="34" charset="0"/>
                <a:ea typeface="+mn-ea"/>
                <a:cs typeface="+mn-cs"/>
              </a:rPr>
              <a:t>The updates to the City Financial Policies continue to institutionalize strong financial management practices, clarify the strategic intent for financial management, define boundaries, </a:t>
            </a:r>
          </a:p>
          <a:p>
            <a:r>
              <a:rPr lang="en-US" sz="1200" kern="1200" dirty="0">
                <a:solidFill>
                  <a:schemeClr val="tx1"/>
                </a:solidFill>
                <a:effectLst/>
                <a:latin typeface="Open Sans" panose="020B0606030504020204" pitchFamily="34" charset="0"/>
                <a:ea typeface="+mn-ea"/>
                <a:cs typeface="+mn-cs"/>
              </a:rPr>
              <a:t>manage risks to financial condition, support good bond ratings to minimize borrowing costs, and comply with established public management best practices. </a:t>
            </a:r>
          </a:p>
          <a:p>
            <a:endParaRPr lang="en-US" sz="1200" kern="1200" dirty="0">
              <a:solidFill>
                <a:schemeClr val="tx1"/>
              </a:solidFill>
              <a:effectLst/>
              <a:latin typeface="Open Sans" panose="020B0606030504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44241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endParaRPr lang="en-US" sz="900" dirty="0"/>
          </a:p>
          <a:p>
            <a:r>
              <a:rPr lang="en-US" sz="900" dirty="0"/>
              <a:t>Reserve:  Build a budget that leaves this alone.....</a:t>
            </a:r>
          </a:p>
          <a:p>
            <a:r>
              <a:rPr lang="en-US" sz="900" dirty="0"/>
              <a:t>The City’s Sound</a:t>
            </a:r>
            <a:r>
              <a:rPr lang="en-US" sz="900" baseline="0" dirty="0"/>
              <a:t> Budgeting Practices Support our Financial Sustainability.  …</a:t>
            </a:r>
          </a:p>
          <a:p>
            <a:endParaRPr lang="en-US" sz="900" baseline="0" dirty="0"/>
          </a:p>
          <a:p>
            <a:r>
              <a:rPr lang="en-US" sz="900" baseline="0" dirty="0"/>
              <a:t>For FY 2022/23 5% of tax revenue would be $15.5M</a:t>
            </a:r>
            <a:endParaRPr lang="en-US" sz="900" dirty="0"/>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047842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sz="900" dirty="0"/>
              <a:t>Can you make this a chart in PP please?</a:t>
            </a:r>
          </a:p>
          <a:p>
            <a:endParaRPr lang="en-US" sz="900" dirty="0"/>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236454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 y="695325"/>
            <a:ext cx="6203950" cy="3490913"/>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2BC73381-6E45-4B73-AF49-D9506AD56AE7}"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95720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pPr defTabSz="516845">
              <a:defRPr/>
            </a:pP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27415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endParaRPr lang="en-US" sz="900" dirty="0"/>
          </a:p>
          <a:p>
            <a:endParaRPr lang="en-US" sz="1100" dirty="0"/>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83106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sz="900" dirty="0"/>
              <a:t>Add survey</a:t>
            </a:r>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425966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F7021451-1387-4CA6-816F-3879F97B5CB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68013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61845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78079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pPr defTabSz="924093">
              <a:defRPr/>
            </a:pPr>
            <a:r>
              <a:rPr lang="en-US" sz="1100" dirty="0"/>
              <a:t>The</a:t>
            </a:r>
            <a:r>
              <a:rPr lang="en-US" sz="1100" baseline="0" dirty="0"/>
              <a:t> Council’s Strategic Policy Goals continue to build on the vision of its leaders. They maintain fiscal sustainability and provide great value to our citizens with conservative planning and forward thinking.  </a:t>
            </a:r>
          </a:p>
          <a:p>
            <a:pPr defTabSz="924093">
              <a:defRPr/>
            </a:pPr>
            <a:endParaRPr lang="en-US" sz="1100" b="1" baseline="0" dirty="0"/>
          </a:p>
          <a:p>
            <a:r>
              <a:rPr lang="en-US" sz="1100" b="0" baseline="0" dirty="0"/>
              <a:t>Our Council Strategic Goals of ……  and Focus Areas of ……….. Continue to be a Fiscal Foundation in our budget process.  Each Service we provide or Capital Project that is initiated or planned is linked to a goal and focus area which allows us to stay focused on the Vision set by our City Leaders.</a:t>
            </a:r>
          </a:p>
          <a:p>
            <a:endParaRPr lang="en-US" sz="900" dirty="0"/>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047842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Open Sans" panose="020B0606030504020204" pitchFamily="34" charset="0"/>
                <a:ea typeface="+mn-ea"/>
                <a:cs typeface="+mn-cs"/>
              </a:rPr>
              <a:t>Urban Land Institute Study for southside </a:t>
            </a:r>
          </a:p>
          <a:p>
            <a:endParaRPr lang="en-US" sz="1200" kern="1200" dirty="0">
              <a:solidFill>
                <a:schemeClr val="tx1"/>
              </a:solidFill>
              <a:effectLst/>
              <a:latin typeface="Open Sans" panose="020B0606030504020204" pitchFamily="34" charset="0"/>
              <a:ea typeface="+mn-ea"/>
              <a:cs typeface="+mn-cs"/>
            </a:endParaRPr>
          </a:p>
          <a:p>
            <a:r>
              <a:rPr lang="en-US" b="0" i="0" dirty="0">
                <a:solidFill>
                  <a:srgbClr val="242424"/>
                </a:solidFill>
                <a:effectLst/>
                <a:latin typeface="-apple-system"/>
              </a:rPr>
              <a:t>the HUE Wall St. study was based on the "Week of Wall St." from March and is with ASU and Pinnacle Prevention</a:t>
            </a:r>
            <a:endParaRPr lang="en-US" sz="1200" kern="1200" dirty="0">
              <a:solidFill>
                <a:schemeClr val="tx1"/>
              </a:solidFill>
              <a:effectLst/>
              <a:latin typeface="Open Sans" panose="020B0606030504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75D90CA-5552-4F4F-8A88-104322F9BDAA}"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38540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1" latinLnBrk="0" hangingPunct="1"/>
            <a:fld id="{F6370C2D-5D01-4A55-8802-6A30151C0E9F}" type="datetime1">
              <a:rPr lang="en-US" smtClean="0"/>
              <a:pPr eaLnBrk="1" latinLnBrk="0" hangingPunct="1"/>
              <a:t>11/10/2022</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dirty="0">
              <a:solidFill>
                <a:srgbClr val="FFFFFF"/>
              </a:solidFill>
            </a:endParaRPr>
          </a:p>
        </p:txBody>
      </p:sp>
    </p:spTree>
    <p:extLst>
      <p:ext uri="{BB962C8B-B14F-4D97-AF65-F5344CB8AC3E}">
        <p14:creationId xmlns:p14="http://schemas.microsoft.com/office/powerpoint/2010/main" val="175022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CB0801-C26C-4378-98EE-2F41F4301EEB}"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63231-B177-418E-B81C-BE1DFD1BB08A}" type="slidenum">
              <a:rPr lang="en-US" smtClean="0"/>
              <a:pPr/>
              <a:t>‹#›</a:t>
            </a:fld>
            <a:endParaRPr lang="en-US"/>
          </a:p>
        </p:txBody>
      </p:sp>
    </p:spTree>
    <p:extLst>
      <p:ext uri="{BB962C8B-B14F-4D97-AF65-F5344CB8AC3E}">
        <p14:creationId xmlns:p14="http://schemas.microsoft.com/office/powerpoint/2010/main" val="42703275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CB0801-C26C-4378-98EE-2F41F4301EEB}"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63231-B177-418E-B81C-BE1DFD1BB08A}" type="slidenum">
              <a:rPr lang="en-US" smtClean="0"/>
              <a:pPr/>
              <a:t>‹#›</a:t>
            </a:fld>
            <a:endParaRPr lang="en-US"/>
          </a:p>
        </p:txBody>
      </p:sp>
    </p:spTree>
    <p:extLst>
      <p:ext uri="{BB962C8B-B14F-4D97-AF65-F5344CB8AC3E}">
        <p14:creationId xmlns:p14="http://schemas.microsoft.com/office/powerpoint/2010/main" val="389282101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letely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3106400" y="9534526"/>
            <a:ext cx="4267200" cy="547688"/>
          </a:xfrm>
          <a:prstGeom prst="rect">
            <a:avLst/>
          </a:prstGeom>
        </p:spPr>
        <p:txBody>
          <a:bodyPr lIns="91440" tIns="45720" rIns="91440" bIns="45720"/>
          <a:lstStyle/>
          <a:p>
            <a:fld id="{CE6AA23A-6BD4-4EA6-9A1B-889309BE624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866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ll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552700"/>
            <a:ext cx="17068800" cy="6705600"/>
          </a:xfrm>
        </p:spPr>
        <p:txBody>
          <a:bodyPr/>
          <a:lstStyle>
            <a:lvl1pPr>
              <a:lnSpc>
                <a:spcPct val="100000"/>
              </a:lnSpc>
              <a:spcBef>
                <a:spcPts val="54"/>
              </a:spcBef>
              <a:spcAft>
                <a:spcPts val="2688"/>
              </a:spcAft>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40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41776" y="9534526"/>
            <a:ext cx="4267200" cy="411480"/>
          </a:xfrm>
          <a:prstGeom prst="rect">
            <a:avLst/>
          </a:prstGeom>
        </p:spPr>
        <p:txBody>
          <a:bodyPr lIns="204826" tIns="102412" rIns="204826" bIns="102412"/>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a:xfrm>
            <a:off x="6096000" y="9534526"/>
            <a:ext cx="6705600" cy="411480"/>
          </a:xfrm>
          <a:prstGeom prst="rect">
            <a:avLst/>
          </a:prstGeom>
        </p:spPr>
        <p:txBody>
          <a:bodyPr lIns="204826" tIns="102412" rIns="204826" bIns="102412"/>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CE6AA23A-6BD4-4EA6-9A1B-889309BE6240}" type="slidenum">
              <a:rPr lang="en-US" smtClean="0"/>
              <a:pPr/>
              <a:t>‹#›</a:t>
            </a:fld>
            <a:endParaRPr lang="en-US"/>
          </a:p>
        </p:txBody>
      </p:sp>
      <p:sp>
        <p:nvSpPr>
          <p:cNvPr id="7" name="Title 6"/>
          <p:cNvSpPr>
            <a:spLocks noGrp="1"/>
          </p:cNvSpPr>
          <p:nvPr>
            <p:ph type="title"/>
          </p:nvPr>
        </p:nvSpPr>
        <p:spPr>
          <a:xfrm>
            <a:off x="304802" y="266700"/>
            <a:ext cx="15544800" cy="1981200"/>
          </a:xfrm>
        </p:spPr>
        <p:txBody>
          <a:bodyPr/>
          <a:lstStyle>
            <a:lvl1pPr>
              <a:defRPr sz="6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629403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2 pics">
    <p:spTree>
      <p:nvGrpSpPr>
        <p:cNvPr id="1" name=""/>
        <p:cNvGrpSpPr/>
        <p:nvPr/>
      </p:nvGrpSpPr>
      <p:grpSpPr>
        <a:xfrm>
          <a:off x="0" y="0"/>
          <a:ext cx="0" cy="0"/>
          <a:chOff x="0" y="0"/>
          <a:chExt cx="0" cy="0"/>
        </a:xfrm>
      </p:grpSpPr>
      <p:sp>
        <p:nvSpPr>
          <p:cNvPr id="2" name="Title 1"/>
          <p:cNvSpPr>
            <a:spLocks noGrp="1"/>
          </p:cNvSpPr>
          <p:nvPr>
            <p:ph type="title"/>
          </p:nvPr>
        </p:nvSpPr>
        <p:spPr>
          <a:xfrm>
            <a:off x="3269896" y="571500"/>
            <a:ext cx="13765984" cy="1947012"/>
          </a:xfrm>
        </p:spPr>
        <p:txBody>
          <a:bodyPr>
            <a:noAutofit/>
          </a:bodyPr>
          <a:lstStyle>
            <a:lvl1pPr>
              <a:defRPr sz="7200"/>
            </a:lvl1pPr>
          </a:lstStyle>
          <a:p>
            <a:r>
              <a:rPr lang="en-US" dirty="0"/>
              <a:t>Click to edit Master title style</a:t>
            </a:r>
          </a:p>
        </p:txBody>
      </p:sp>
      <p:sp>
        <p:nvSpPr>
          <p:cNvPr id="3" name="Content Placeholder 2"/>
          <p:cNvSpPr>
            <a:spLocks noGrp="1"/>
          </p:cNvSpPr>
          <p:nvPr>
            <p:ph idx="1"/>
          </p:nvPr>
        </p:nvSpPr>
        <p:spPr>
          <a:xfrm>
            <a:off x="4996280" y="2766520"/>
            <a:ext cx="12039600" cy="6400800"/>
          </a:xfrm>
        </p:spPr>
        <p:txBody>
          <a:bodyPr/>
          <a:lstStyle>
            <a:lvl1pPr>
              <a:lnSpc>
                <a:spcPct val="100000"/>
              </a:lnSpc>
              <a:spcAft>
                <a:spcPts val="2400"/>
              </a:spcAft>
              <a:defRPr/>
            </a:lvl1pPr>
            <a:lvl2pPr>
              <a:lnSpc>
                <a:spcPct val="100000"/>
              </a:lnSpc>
              <a:spcAft>
                <a:spcPts val="2400"/>
              </a:spcAft>
              <a:defRPr/>
            </a:lvl2pPr>
            <a:lvl3pPr>
              <a:lnSpc>
                <a:spcPct val="100000"/>
              </a:lnSpc>
              <a:spcAft>
                <a:spcPts val="2400"/>
              </a:spcAft>
              <a:defRPr/>
            </a:lvl3pPr>
            <a:lvl4pPr>
              <a:lnSpc>
                <a:spcPct val="100000"/>
              </a:lnSpc>
              <a:spcAft>
                <a:spcPts val="2400"/>
              </a:spcAft>
              <a:defRPr/>
            </a:lvl4pPr>
            <a:lvl5pPr>
              <a:lnSpc>
                <a:spcPct val="100000"/>
              </a:lnSpc>
              <a:spcAft>
                <a:spcPts val="2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pPr>
              <a:defRPr/>
            </a:pPr>
            <a:fld id="{F663DB6B-27C3-4FD4-A7B2-184FCF06F00D}" type="datetimeFigureOut">
              <a:rPr lang="en-US" smtClean="0">
                <a:solidFill>
                  <a:srgbClr val="FFFFFF">
                    <a:tint val="75000"/>
                  </a:srgbClr>
                </a:solidFill>
              </a:rPr>
              <a:pPr>
                <a:defRPr/>
              </a:pPr>
              <a:t>11/10/2022</a:t>
            </a:fld>
            <a:endParaRPr lang="en-US">
              <a:solidFill>
                <a:srgbClr val="FFFFFF">
                  <a:tint val="75000"/>
                </a:srgbClr>
              </a:solidFill>
            </a:endParaRPr>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pPr>
              <a:defRPr/>
            </a:pPr>
            <a:endParaRPr lang="en-US">
              <a:solidFill>
                <a:srgbClr val="FFFFFF">
                  <a:tint val="75000"/>
                </a:srgb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723900"/>
            <a:ext cx="1828802" cy="1600880"/>
          </a:xfrm>
          <a:prstGeom prst="rect">
            <a:avLst/>
          </a:prstGeom>
        </p:spPr>
      </p:pic>
      <p:sp>
        <p:nvSpPr>
          <p:cNvPr id="10" name="Picture Placeholder 8"/>
          <p:cNvSpPr>
            <a:spLocks noGrp="1"/>
          </p:cNvSpPr>
          <p:nvPr>
            <p:ph type="pic" sz="quarter" idx="14"/>
          </p:nvPr>
        </p:nvSpPr>
        <p:spPr>
          <a:xfrm>
            <a:off x="1" y="2499821"/>
            <a:ext cx="4856074" cy="3333750"/>
          </a:xfrm>
        </p:spPr>
        <p:txBody>
          <a:bodyPr/>
          <a:lstStyle/>
          <a:p>
            <a:r>
              <a:rPr lang="en-US"/>
              <a:t>Click icon to add picture</a:t>
            </a:r>
            <a:endParaRPr lang="en-US" dirty="0"/>
          </a:p>
        </p:txBody>
      </p:sp>
      <p:sp>
        <p:nvSpPr>
          <p:cNvPr id="11" name="Picture Placeholder 8"/>
          <p:cNvSpPr>
            <a:spLocks noGrp="1"/>
          </p:cNvSpPr>
          <p:nvPr>
            <p:ph type="pic" sz="quarter" idx="15"/>
          </p:nvPr>
        </p:nvSpPr>
        <p:spPr>
          <a:xfrm>
            <a:off x="1" y="5833571"/>
            <a:ext cx="4856074" cy="3333750"/>
          </a:xfrm>
        </p:spPr>
        <p:txBody>
          <a:bodyPr/>
          <a:lstStyle/>
          <a:p>
            <a:r>
              <a:rPr lang="en-US"/>
              <a:t>Click icon to add picture</a:t>
            </a:r>
            <a:endParaRPr lang="en-US" dirty="0"/>
          </a:p>
        </p:txBody>
      </p:sp>
    </p:spTree>
    <p:extLst>
      <p:ext uri="{BB962C8B-B14F-4D97-AF65-F5344CB8AC3E}">
        <p14:creationId xmlns:p14="http://schemas.microsoft.com/office/powerpoint/2010/main" val="86700702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 1 Pic">
    <p:spTree>
      <p:nvGrpSpPr>
        <p:cNvPr id="1" name=""/>
        <p:cNvGrpSpPr/>
        <p:nvPr/>
      </p:nvGrpSpPr>
      <p:grpSpPr>
        <a:xfrm>
          <a:off x="0" y="0"/>
          <a:ext cx="0" cy="0"/>
          <a:chOff x="0" y="0"/>
          <a:chExt cx="0" cy="0"/>
        </a:xfrm>
      </p:grpSpPr>
      <p:sp>
        <p:nvSpPr>
          <p:cNvPr id="2" name="Title 1"/>
          <p:cNvSpPr>
            <a:spLocks noGrp="1"/>
          </p:cNvSpPr>
          <p:nvPr>
            <p:ph type="ctrTitle"/>
          </p:nvPr>
        </p:nvSpPr>
        <p:spPr>
          <a:xfrm>
            <a:off x="5677232" y="7139187"/>
            <a:ext cx="6905708" cy="2039730"/>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81" y="7139184"/>
            <a:ext cx="2344546" cy="2052348"/>
          </a:xfrm>
          <a:prstGeom prst="rect">
            <a:avLst/>
          </a:prstGeom>
        </p:spPr>
      </p:pic>
      <p:sp>
        <p:nvSpPr>
          <p:cNvPr id="12" name="Picture Placeholder 11"/>
          <p:cNvSpPr>
            <a:spLocks noGrp="1"/>
          </p:cNvSpPr>
          <p:nvPr>
            <p:ph type="pic" sz="quarter" idx="13"/>
          </p:nvPr>
        </p:nvSpPr>
        <p:spPr>
          <a:xfrm>
            <a:off x="0" y="5"/>
            <a:ext cx="18288000" cy="6738938"/>
          </a:xfrm>
        </p:spPr>
        <p:txBody>
          <a:bodyPr/>
          <a:lstStyle/>
          <a:p>
            <a:r>
              <a:rPr lang="en-US"/>
              <a:t>Click icon to add picture</a:t>
            </a:r>
          </a:p>
        </p:txBody>
      </p:sp>
    </p:spTree>
    <p:extLst>
      <p:ext uri="{BB962C8B-B14F-4D97-AF65-F5344CB8AC3E}">
        <p14:creationId xmlns:p14="http://schemas.microsoft.com/office/powerpoint/2010/main" val="222341806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 2 Pic">
    <p:spTree>
      <p:nvGrpSpPr>
        <p:cNvPr id="1" name=""/>
        <p:cNvGrpSpPr/>
        <p:nvPr/>
      </p:nvGrpSpPr>
      <p:grpSpPr>
        <a:xfrm>
          <a:off x="0" y="0"/>
          <a:ext cx="0" cy="0"/>
          <a:chOff x="0" y="0"/>
          <a:chExt cx="0" cy="0"/>
        </a:xfrm>
      </p:grpSpPr>
      <p:sp>
        <p:nvSpPr>
          <p:cNvPr id="2" name="Title 1"/>
          <p:cNvSpPr>
            <a:spLocks noGrp="1"/>
          </p:cNvSpPr>
          <p:nvPr>
            <p:ph type="ctrTitle"/>
          </p:nvPr>
        </p:nvSpPr>
        <p:spPr>
          <a:xfrm>
            <a:off x="5677232" y="7139187"/>
            <a:ext cx="6905708" cy="2039730"/>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81" y="7139184"/>
            <a:ext cx="2344546" cy="2052348"/>
          </a:xfrm>
          <a:prstGeom prst="rect">
            <a:avLst/>
          </a:prstGeom>
        </p:spPr>
      </p:pic>
      <p:sp>
        <p:nvSpPr>
          <p:cNvPr id="12" name="Picture Placeholder 11"/>
          <p:cNvSpPr>
            <a:spLocks noGrp="1"/>
          </p:cNvSpPr>
          <p:nvPr>
            <p:ph type="pic" sz="quarter" idx="13"/>
          </p:nvPr>
        </p:nvSpPr>
        <p:spPr>
          <a:xfrm>
            <a:off x="943778" y="1001866"/>
            <a:ext cx="7727120" cy="5748792"/>
          </a:xfrm>
        </p:spPr>
        <p:txBody>
          <a:bodyPr/>
          <a:lstStyle/>
          <a:p>
            <a:r>
              <a:rPr lang="en-US"/>
              <a:t>Click icon to add picture</a:t>
            </a:r>
          </a:p>
        </p:txBody>
      </p:sp>
      <p:sp>
        <p:nvSpPr>
          <p:cNvPr id="13" name="Picture Placeholder 11"/>
          <p:cNvSpPr>
            <a:spLocks noGrp="1"/>
          </p:cNvSpPr>
          <p:nvPr>
            <p:ph type="pic" sz="quarter" idx="14"/>
          </p:nvPr>
        </p:nvSpPr>
        <p:spPr>
          <a:xfrm>
            <a:off x="9625059" y="1015780"/>
            <a:ext cx="7790290" cy="5748792"/>
          </a:xfrm>
        </p:spPr>
        <p:txBody>
          <a:bodyPr/>
          <a:lstStyle/>
          <a:p>
            <a:r>
              <a:rPr lang="en-US"/>
              <a:t>Click icon to add picture</a:t>
            </a:r>
          </a:p>
        </p:txBody>
      </p:sp>
    </p:spTree>
    <p:extLst>
      <p:ext uri="{BB962C8B-B14F-4D97-AF65-F5344CB8AC3E}">
        <p14:creationId xmlns:p14="http://schemas.microsoft.com/office/powerpoint/2010/main" val="305058652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 3 Pic">
    <p:spTree>
      <p:nvGrpSpPr>
        <p:cNvPr id="1" name=""/>
        <p:cNvGrpSpPr/>
        <p:nvPr/>
      </p:nvGrpSpPr>
      <p:grpSpPr>
        <a:xfrm>
          <a:off x="0" y="0"/>
          <a:ext cx="0" cy="0"/>
          <a:chOff x="0" y="0"/>
          <a:chExt cx="0" cy="0"/>
        </a:xfrm>
      </p:grpSpPr>
      <p:sp>
        <p:nvSpPr>
          <p:cNvPr id="2" name="Title 1"/>
          <p:cNvSpPr>
            <a:spLocks noGrp="1"/>
          </p:cNvSpPr>
          <p:nvPr>
            <p:ph type="ctrTitle"/>
          </p:nvPr>
        </p:nvSpPr>
        <p:spPr>
          <a:xfrm>
            <a:off x="5677232" y="7139187"/>
            <a:ext cx="6905708" cy="2039730"/>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81" y="7139184"/>
            <a:ext cx="2344546" cy="2052348"/>
          </a:xfrm>
          <a:prstGeom prst="rect">
            <a:avLst/>
          </a:prstGeom>
        </p:spPr>
      </p:pic>
      <p:sp>
        <p:nvSpPr>
          <p:cNvPr id="12" name="Picture Placeholder 11"/>
          <p:cNvSpPr>
            <a:spLocks noGrp="1"/>
          </p:cNvSpPr>
          <p:nvPr>
            <p:ph type="pic" sz="quarter" idx="13"/>
          </p:nvPr>
        </p:nvSpPr>
        <p:spPr>
          <a:xfrm>
            <a:off x="2" y="1666186"/>
            <a:ext cx="5751060" cy="4079784"/>
          </a:xfrm>
        </p:spPr>
        <p:txBody>
          <a:bodyPr/>
          <a:lstStyle/>
          <a:p>
            <a:r>
              <a:rPr lang="en-US"/>
              <a:t>Click icon to add picture</a:t>
            </a:r>
          </a:p>
        </p:txBody>
      </p:sp>
      <p:sp>
        <p:nvSpPr>
          <p:cNvPr id="14" name="Picture Placeholder 11"/>
          <p:cNvSpPr>
            <a:spLocks noGrp="1"/>
          </p:cNvSpPr>
          <p:nvPr>
            <p:ph type="pic" sz="quarter" idx="14"/>
          </p:nvPr>
        </p:nvSpPr>
        <p:spPr>
          <a:xfrm>
            <a:off x="6268472" y="1666186"/>
            <a:ext cx="5751060" cy="4079784"/>
          </a:xfrm>
        </p:spPr>
        <p:txBody>
          <a:bodyPr/>
          <a:lstStyle/>
          <a:p>
            <a:r>
              <a:rPr lang="en-US"/>
              <a:t>Click icon to add picture</a:t>
            </a:r>
          </a:p>
        </p:txBody>
      </p:sp>
      <p:sp>
        <p:nvSpPr>
          <p:cNvPr id="15" name="Picture Placeholder 11"/>
          <p:cNvSpPr>
            <a:spLocks noGrp="1"/>
          </p:cNvSpPr>
          <p:nvPr>
            <p:ph type="pic" sz="quarter" idx="15"/>
          </p:nvPr>
        </p:nvSpPr>
        <p:spPr>
          <a:xfrm>
            <a:off x="12536940" y="1666186"/>
            <a:ext cx="5751060" cy="4079784"/>
          </a:xfrm>
        </p:spPr>
        <p:txBody>
          <a:bodyPr/>
          <a:lstStyle/>
          <a:p>
            <a:r>
              <a:rPr lang="en-US"/>
              <a:t>Click icon to add picture</a:t>
            </a:r>
          </a:p>
        </p:txBody>
      </p:sp>
    </p:spTree>
    <p:extLst>
      <p:ext uri="{BB962C8B-B14F-4D97-AF65-F5344CB8AC3E}">
        <p14:creationId xmlns:p14="http://schemas.microsoft.com/office/powerpoint/2010/main" val="283094696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 4 Pic">
    <p:spTree>
      <p:nvGrpSpPr>
        <p:cNvPr id="1" name=""/>
        <p:cNvGrpSpPr/>
        <p:nvPr/>
      </p:nvGrpSpPr>
      <p:grpSpPr>
        <a:xfrm>
          <a:off x="0" y="0"/>
          <a:ext cx="0" cy="0"/>
          <a:chOff x="0" y="0"/>
          <a:chExt cx="0" cy="0"/>
        </a:xfrm>
      </p:grpSpPr>
      <p:sp>
        <p:nvSpPr>
          <p:cNvPr id="2" name="Title 1"/>
          <p:cNvSpPr>
            <a:spLocks noGrp="1"/>
          </p:cNvSpPr>
          <p:nvPr>
            <p:ph type="ctrTitle"/>
          </p:nvPr>
        </p:nvSpPr>
        <p:spPr>
          <a:xfrm>
            <a:off x="5677232" y="7139187"/>
            <a:ext cx="6905708" cy="2039730"/>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FFFFFF">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81" y="7139184"/>
            <a:ext cx="2344546" cy="2052348"/>
          </a:xfrm>
          <a:prstGeom prst="rect">
            <a:avLst/>
          </a:prstGeom>
        </p:spPr>
      </p:pic>
      <p:sp>
        <p:nvSpPr>
          <p:cNvPr id="12" name="Picture Placeholder 11"/>
          <p:cNvSpPr>
            <a:spLocks noGrp="1"/>
          </p:cNvSpPr>
          <p:nvPr>
            <p:ph type="pic" sz="quarter" idx="13"/>
          </p:nvPr>
        </p:nvSpPr>
        <p:spPr>
          <a:xfrm>
            <a:off x="437672" y="1926458"/>
            <a:ext cx="4080108" cy="4048112"/>
          </a:xfrm>
        </p:spPr>
        <p:txBody>
          <a:bodyPr/>
          <a:lstStyle/>
          <a:p>
            <a:r>
              <a:rPr lang="en-US"/>
              <a:t>Click icon to add picture</a:t>
            </a:r>
          </a:p>
        </p:txBody>
      </p:sp>
      <p:sp>
        <p:nvSpPr>
          <p:cNvPr id="16" name="Picture Placeholder 11"/>
          <p:cNvSpPr>
            <a:spLocks noGrp="1"/>
          </p:cNvSpPr>
          <p:nvPr>
            <p:ph type="pic" sz="quarter" idx="14"/>
          </p:nvPr>
        </p:nvSpPr>
        <p:spPr>
          <a:xfrm>
            <a:off x="4880464" y="1926458"/>
            <a:ext cx="4080108" cy="4048112"/>
          </a:xfrm>
        </p:spPr>
        <p:txBody>
          <a:bodyPr/>
          <a:lstStyle/>
          <a:p>
            <a:r>
              <a:rPr lang="en-US"/>
              <a:t>Click icon to add picture</a:t>
            </a:r>
          </a:p>
        </p:txBody>
      </p:sp>
      <p:sp>
        <p:nvSpPr>
          <p:cNvPr id="17" name="Picture Placeholder 11"/>
          <p:cNvSpPr>
            <a:spLocks noGrp="1"/>
          </p:cNvSpPr>
          <p:nvPr>
            <p:ph type="pic" sz="quarter" idx="15"/>
          </p:nvPr>
        </p:nvSpPr>
        <p:spPr>
          <a:xfrm>
            <a:off x="9323256" y="1926458"/>
            <a:ext cx="4080108" cy="4048112"/>
          </a:xfrm>
        </p:spPr>
        <p:txBody>
          <a:bodyPr/>
          <a:lstStyle/>
          <a:p>
            <a:r>
              <a:rPr lang="en-US"/>
              <a:t>Click icon to add picture</a:t>
            </a:r>
          </a:p>
        </p:txBody>
      </p:sp>
      <p:sp>
        <p:nvSpPr>
          <p:cNvPr id="18" name="Picture Placeholder 11"/>
          <p:cNvSpPr>
            <a:spLocks noGrp="1"/>
          </p:cNvSpPr>
          <p:nvPr>
            <p:ph type="pic" sz="quarter" idx="16"/>
          </p:nvPr>
        </p:nvSpPr>
        <p:spPr>
          <a:xfrm>
            <a:off x="13766048" y="1926458"/>
            <a:ext cx="4080108" cy="4048112"/>
          </a:xfrm>
        </p:spPr>
        <p:txBody>
          <a:bodyPr/>
          <a:lstStyle/>
          <a:p>
            <a:r>
              <a:rPr lang="en-US"/>
              <a:t>Click icon to add picture</a:t>
            </a:r>
          </a:p>
        </p:txBody>
      </p:sp>
    </p:spTree>
    <p:extLst>
      <p:ext uri="{BB962C8B-B14F-4D97-AF65-F5344CB8AC3E}">
        <p14:creationId xmlns:p14="http://schemas.microsoft.com/office/powerpoint/2010/main" val="79139379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 5 Pic">
    <p:spTree>
      <p:nvGrpSpPr>
        <p:cNvPr id="1" name=""/>
        <p:cNvGrpSpPr/>
        <p:nvPr/>
      </p:nvGrpSpPr>
      <p:grpSpPr>
        <a:xfrm>
          <a:off x="0" y="0"/>
          <a:ext cx="0" cy="0"/>
          <a:chOff x="0" y="0"/>
          <a:chExt cx="0" cy="0"/>
        </a:xfrm>
      </p:grpSpPr>
      <p:sp>
        <p:nvSpPr>
          <p:cNvPr id="2" name="Title 1"/>
          <p:cNvSpPr>
            <a:spLocks noGrp="1"/>
          </p:cNvSpPr>
          <p:nvPr>
            <p:ph type="ctrTitle"/>
          </p:nvPr>
        </p:nvSpPr>
        <p:spPr>
          <a:xfrm>
            <a:off x="5677232" y="7139187"/>
            <a:ext cx="6905708" cy="2039730"/>
          </a:xfrm>
        </p:spPr>
        <p:txBody>
          <a:bodyPr anchor="ctr">
            <a:normAutofit/>
          </a:bodyPr>
          <a:lstStyle>
            <a:lvl1pPr algn="ctr">
              <a:defRPr sz="60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81" y="7139184"/>
            <a:ext cx="2344546" cy="2052348"/>
          </a:xfrm>
          <a:prstGeom prst="rect">
            <a:avLst/>
          </a:prstGeom>
        </p:spPr>
      </p:pic>
      <p:sp>
        <p:nvSpPr>
          <p:cNvPr id="12" name="Picture Placeholder 11"/>
          <p:cNvSpPr>
            <a:spLocks noGrp="1"/>
          </p:cNvSpPr>
          <p:nvPr>
            <p:ph type="pic" sz="quarter" idx="13"/>
          </p:nvPr>
        </p:nvSpPr>
        <p:spPr>
          <a:xfrm>
            <a:off x="210548" y="2006330"/>
            <a:ext cx="3404944" cy="4079784"/>
          </a:xfrm>
        </p:spPr>
        <p:txBody>
          <a:bodyPr/>
          <a:lstStyle/>
          <a:p>
            <a:r>
              <a:rPr lang="en-US"/>
              <a:t>Click icon to add picture</a:t>
            </a:r>
          </a:p>
        </p:txBody>
      </p:sp>
      <p:sp>
        <p:nvSpPr>
          <p:cNvPr id="14" name="Picture Placeholder 11"/>
          <p:cNvSpPr>
            <a:spLocks noGrp="1"/>
          </p:cNvSpPr>
          <p:nvPr>
            <p:ph type="pic" sz="quarter" idx="14"/>
          </p:nvPr>
        </p:nvSpPr>
        <p:spPr>
          <a:xfrm>
            <a:off x="3826038" y="2006330"/>
            <a:ext cx="3404944" cy="4079784"/>
          </a:xfrm>
        </p:spPr>
        <p:txBody>
          <a:bodyPr/>
          <a:lstStyle/>
          <a:p>
            <a:r>
              <a:rPr lang="en-US"/>
              <a:t>Click icon to add picture</a:t>
            </a:r>
          </a:p>
        </p:txBody>
      </p:sp>
      <p:sp>
        <p:nvSpPr>
          <p:cNvPr id="15" name="Picture Placeholder 11"/>
          <p:cNvSpPr>
            <a:spLocks noGrp="1"/>
          </p:cNvSpPr>
          <p:nvPr>
            <p:ph type="pic" sz="quarter" idx="15"/>
          </p:nvPr>
        </p:nvSpPr>
        <p:spPr>
          <a:xfrm>
            <a:off x="7441530" y="2006330"/>
            <a:ext cx="3404944" cy="4079784"/>
          </a:xfrm>
        </p:spPr>
        <p:txBody>
          <a:bodyPr/>
          <a:lstStyle/>
          <a:p>
            <a:r>
              <a:rPr lang="en-US"/>
              <a:t>Click icon to add picture</a:t>
            </a:r>
          </a:p>
        </p:txBody>
      </p:sp>
      <p:sp>
        <p:nvSpPr>
          <p:cNvPr id="19" name="Picture Placeholder 11"/>
          <p:cNvSpPr>
            <a:spLocks noGrp="1"/>
          </p:cNvSpPr>
          <p:nvPr>
            <p:ph type="pic" sz="quarter" idx="16"/>
          </p:nvPr>
        </p:nvSpPr>
        <p:spPr>
          <a:xfrm>
            <a:off x="11057020" y="2006330"/>
            <a:ext cx="3404944" cy="4079784"/>
          </a:xfrm>
        </p:spPr>
        <p:txBody>
          <a:bodyPr/>
          <a:lstStyle/>
          <a:p>
            <a:r>
              <a:rPr lang="en-US"/>
              <a:t>Click icon to add picture</a:t>
            </a:r>
          </a:p>
        </p:txBody>
      </p:sp>
      <p:sp>
        <p:nvSpPr>
          <p:cNvPr id="20" name="Picture Placeholder 11"/>
          <p:cNvSpPr>
            <a:spLocks noGrp="1"/>
          </p:cNvSpPr>
          <p:nvPr>
            <p:ph type="pic" sz="quarter" idx="17"/>
          </p:nvPr>
        </p:nvSpPr>
        <p:spPr>
          <a:xfrm>
            <a:off x="14672510" y="2006330"/>
            <a:ext cx="3404944" cy="4079784"/>
          </a:xfrm>
        </p:spPr>
        <p:txBody>
          <a:bodyPr/>
          <a:lstStyle/>
          <a:p>
            <a:r>
              <a:rPr lang="en-US"/>
              <a:t>Click icon to add picture</a:t>
            </a:r>
          </a:p>
        </p:txBody>
      </p:sp>
    </p:spTree>
    <p:extLst>
      <p:ext uri="{BB962C8B-B14F-4D97-AF65-F5344CB8AC3E}">
        <p14:creationId xmlns:p14="http://schemas.microsoft.com/office/powerpoint/2010/main" val="358552373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85CDF1-5092-4B58-B631-A08808140A92}" type="datetime1">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FFFFFF">
                  <a:tint val="75000"/>
                </a:srgbClr>
              </a:solidFill>
            </a:endParaRPr>
          </a:p>
        </p:txBody>
      </p:sp>
      <p:sp>
        <p:nvSpPr>
          <p:cNvPr id="6" name="Slide Number Placeholder 5"/>
          <p:cNvSpPr>
            <a:spLocks noGrp="1"/>
          </p:cNvSpPr>
          <p:nvPr>
            <p:ph type="sldNum" sz="quarter" idx="12"/>
          </p:nvPr>
        </p:nvSpPr>
        <p:spPr/>
        <p:txBody>
          <a:bodyPr/>
          <a:lstStyle/>
          <a:p>
            <a:fld id="{48F89433-202A-4AED-A4FE-886045FD289F}" type="slidenum">
              <a:rPr lang="en-US" smtClean="0"/>
              <a:t>‹#›</a:t>
            </a:fld>
            <a:endParaRPr lang="en-US"/>
          </a:p>
        </p:txBody>
      </p:sp>
    </p:spTree>
    <p:extLst>
      <p:ext uri="{BB962C8B-B14F-4D97-AF65-F5344CB8AC3E}">
        <p14:creationId xmlns:p14="http://schemas.microsoft.com/office/powerpoint/2010/main" val="2591864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1"/>
            <a:ext cx="13830300" cy="1988346"/>
          </a:xfrm>
        </p:spPr>
        <p:txBody>
          <a:bodyPr>
            <a:normAutofit/>
          </a:bodyPr>
          <a:lstStyle>
            <a:lvl1pPr>
              <a:defRPr sz="72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6400"/>
            </a:lvl1pPr>
            <a:lvl2pPr>
              <a:defRPr sz="4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85CDF1-5092-4B58-B631-A08808140A92}" type="datetime1">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FFFFFF">
                  <a:tint val="75000"/>
                </a:srgb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3" y="745576"/>
            <a:ext cx="1828802" cy="1600880"/>
          </a:xfrm>
          <a:prstGeom prst="rect">
            <a:avLst/>
          </a:prstGeom>
        </p:spPr>
      </p:pic>
    </p:spTree>
    <p:extLst>
      <p:ext uri="{BB962C8B-B14F-4D97-AF65-F5344CB8AC3E}">
        <p14:creationId xmlns:p14="http://schemas.microsoft.com/office/powerpoint/2010/main" val="122713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1"/>
            <a:ext cx="13830300" cy="1988346"/>
          </a:xfrm>
        </p:spPr>
        <p:txBody>
          <a:bodyPr>
            <a:normAutofit/>
          </a:bodyPr>
          <a:lstStyle>
            <a:lvl1pPr>
              <a:defRPr sz="7200"/>
            </a:lvl1pPr>
          </a:lstStyle>
          <a:p>
            <a:r>
              <a:rPr lang="en-US"/>
              <a:t>Click to edit Master title style</a:t>
            </a:r>
          </a:p>
        </p:txBody>
      </p:sp>
      <p:sp>
        <p:nvSpPr>
          <p:cNvPr id="3" name="Content Placeholder 2"/>
          <p:cNvSpPr>
            <a:spLocks noGrp="1"/>
          </p:cNvSpPr>
          <p:nvPr>
            <p:ph idx="1"/>
          </p:nvPr>
        </p:nvSpPr>
        <p:spPr>
          <a:xfrm>
            <a:off x="1257300" y="2738441"/>
            <a:ext cx="15773400" cy="2862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663DB6B-27C3-4FD4-A7B2-184FCF06F00D}" type="datetimeFigureOut">
              <a:rPr lang="en-US" smtClean="0">
                <a:solidFill>
                  <a:srgbClr val="FFFFFF">
                    <a:tint val="75000"/>
                  </a:srgbClr>
                </a:solidFill>
              </a:rPr>
              <a:pPr>
                <a:def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
        <p:nvSpPr>
          <p:cNvPr id="9" name="Picture Placeholder 8"/>
          <p:cNvSpPr>
            <a:spLocks noGrp="1"/>
          </p:cNvSpPr>
          <p:nvPr>
            <p:ph type="pic" sz="quarter" idx="13"/>
          </p:nvPr>
        </p:nvSpPr>
        <p:spPr>
          <a:xfrm>
            <a:off x="0" y="5600700"/>
            <a:ext cx="18288000" cy="4686300"/>
          </a:xfrm>
        </p:spPr>
        <p:txBody>
          <a:bodyPr/>
          <a:lstStyle/>
          <a:p>
            <a:r>
              <a:rPr lang="en-US"/>
              <a:t>Click icon to add picture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3" y="745576"/>
            <a:ext cx="1828802" cy="1600880"/>
          </a:xfrm>
          <a:prstGeom prst="rect">
            <a:avLst/>
          </a:prstGeom>
        </p:spPr>
      </p:pic>
    </p:spTree>
    <p:extLst>
      <p:ext uri="{BB962C8B-B14F-4D97-AF65-F5344CB8AC3E}">
        <p14:creationId xmlns:p14="http://schemas.microsoft.com/office/powerpoint/2010/main" val="297779210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2 pics">
    <p:spTree>
      <p:nvGrpSpPr>
        <p:cNvPr id="1" name=""/>
        <p:cNvGrpSpPr/>
        <p:nvPr/>
      </p:nvGrpSpPr>
      <p:grpSpPr>
        <a:xfrm>
          <a:off x="0" y="0"/>
          <a:ext cx="0" cy="0"/>
          <a:chOff x="0" y="0"/>
          <a:chExt cx="0" cy="0"/>
        </a:xfrm>
      </p:grpSpPr>
      <p:sp>
        <p:nvSpPr>
          <p:cNvPr id="2" name="Title 1"/>
          <p:cNvSpPr>
            <a:spLocks noGrp="1"/>
          </p:cNvSpPr>
          <p:nvPr>
            <p:ph type="title"/>
          </p:nvPr>
        </p:nvSpPr>
        <p:spPr>
          <a:xfrm>
            <a:off x="3269896" y="571500"/>
            <a:ext cx="13765984" cy="1947012"/>
          </a:xfrm>
        </p:spPr>
        <p:txBody>
          <a:bodyPr>
            <a:noAutofit/>
          </a:bodyPr>
          <a:lstStyle>
            <a:lvl1pPr>
              <a:defRPr sz="7200"/>
            </a:lvl1pPr>
          </a:lstStyle>
          <a:p>
            <a:r>
              <a:rPr lang="en-US" dirty="0"/>
              <a:t>Click to edit Master title style</a:t>
            </a:r>
          </a:p>
        </p:txBody>
      </p:sp>
      <p:sp>
        <p:nvSpPr>
          <p:cNvPr id="3" name="Content Placeholder 2"/>
          <p:cNvSpPr>
            <a:spLocks noGrp="1"/>
          </p:cNvSpPr>
          <p:nvPr>
            <p:ph idx="1"/>
          </p:nvPr>
        </p:nvSpPr>
        <p:spPr>
          <a:xfrm>
            <a:off x="4996280" y="2766520"/>
            <a:ext cx="12039600" cy="6400800"/>
          </a:xfrm>
        </p:spPr>
        <p:txBody>
          <a:bodyPr/>
          <a:lstStyle>
            <a:lvl1pPr>
              <a:lnSpc>
                <a:spcPct val="100000"/>
              </a:lnSpc>
              <a:spcAft>
                <a:spcPts val="2400"/>
              </a:spcAft>
              <a:defRPr/>
            </a:lvl1pPr>
            <a:lvl2pPr>
              <a:lnSpc>
                <a:spcPct val="100000"/>
              </a:lnSpc>
              <a:spcAft>
                <a:spcPts val="2400"/>
              </a:spcAft>
              <a:defRPr/>
            </a:lvl2pPr>
            <a:lvl3pPr>
              <a:lnSpc>
                <a:spcPct val="100000"/>
              </a:lnSpc>
              <a:spcAft>
                <a:spcPts val="2400"/>
              </a:spcAft>
              <a:defRPr/>
            </a:lvl3pPr>
            <a:lvl4pPr>
              <a:lnSpc>
                <a:spcPct val="100000"/>
              </a:lnSpc>
              <a:spcAft>
                <a:spcPts val="2400"/>
              </a:spcAft>
              <a:defRPr/>
            </a:lvl4pPr>
            <a:lvl5pPr>
              <a:lnSpc>
                <a:spcPct val="100000"/>
              </a:lnSpc>
              <a:spcAft>
                <a:spcPts val="2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fld id="{F663DB6B-27C3-4FD4-A7B2-184FCF06F00D}" type="datetimeFigureOut">
              <a:rPr lang="en-US" smtClean="0">
                <a:solidFill>
                  <a:srgbClr val="FFFFFF">
                    <a:tint val="75000"/>
                  </a:srgbClr>
                </a:solidFill>
              </a:rPr>
              <a:pPr>
                <a:def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tint val="75000"/>
                </a:srgb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723900"/>
            <a:ext cx="1828802" cy="1600880"/>
          </a:xfrm>
          <a:prstGeom prst="rect">
            <a:avLst/>
          </a:prstGeom>
        </p:spPr>
      </p:pic>
      <p:sp>
        <p:nvSpPr>
          <p:cNvPr id="10" name="Picture Placeholder 8"/>
          <p:cNvSpPr>
            <a:spLocks noGrp="1"/>
          </p:cNvSpPr>
          <p:nvPr>
            <p:ph type="pic" sz="quarter" idx="14"/>
          </p:nvPr>
        </p:nvSpPr>
        <p:spPr>
          <a:xfrm>
            <a:off x="1" y="2499821"/>
            <a:ext cx="4856074" cy="3333750"/>
          </a:xfrm>
        </p:spPr>
        <p:txBody>
          <a:bodyPr/>
          <a:lstStyle/>
          <a:p>
            <a:r>
              <a:rPr lang="en-US"/>
              <a:t>Click icon to add picture</a:t>
            </a:r>
            <a:endParaRPr lang="en-US" dirty="0"/>
          </a:p>
        </p:txBody>
      </p:sp>
      <p:sp>
        <p:nvSpPr>
          <p:cNvPr id="11" name="Picture Placeholder 8"/>
          <p:cNvSpPr>
            <a:spLocks noGrp="1"/>
          </p:cNvSpPr>
          <p:nvPr>
            <p:ph type="pic" sz="quarter" idx="15"/>
          </p:nvPr>
        </p:nvSpPr>
        <p:spPr>
          <a:xfrm>
            <a:off x="1" y="5833571"/>
            <a:ext cx="4856074" cy="3333750"/>
          </a:xfrm>
        </p:spPr>
        <p:txBody>
          <a:bodyPr/>
          <a:lstStyle/>
          <a:p>
            <a:r>
              <a:rPr lang="en-US"/>
              <a:t>Click icon to add picture</a:t>
            </a:r>
            <a:endParaRPr lang="en-US" dirty="0"/>
          </a:p>
        </p:txBody>
      </p:sp>
    </p:spTree>
    <p:extLst>
      <p:ext uri="{BB962C8B-B14F-4D97-AF65-F5344CB8AC3E}">
        <p14:creationId xmlns:p14="http://schemas.microsoft.com/office/powerpoint/2010/main" val="417012944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9896" y="571500"/>
            <a:ext cx="10141304" cy="1947012"/>
          </a:xfrm>
        </p:spPr>
        <p:txBody>
          <a:bodyPr>
            <a:noAutofit/>
          </a:bodyPr>
          <a:lstStyle>
            <a:lvl1pPr>
              <a:defRPr sz="7200"/>
            </a:lvl1pPr>
          </a:lstStyle>
          <a:p>
            <a:r>
              <a:rPr lang="en-US"/>
              <a:t>Click to edit Master title style</a:t>
            </a:r>
            <a:endParaRPr lang="en-US" dirty="0"/>
          </a:p>
        </p:txBody>
      </p:sp>
      <p:sp>
        <p:nvSpPr>
          <p:cNvPr id="3" name="Content Placeholder 2"/>
          <p:cNvSpPr>
            <a:spLocks noGrp="1"/>
          </p:cNvSpPr>
          <p:nvPr>
            <p:ph idx="1"/>
          </p:nvPr>
        </p:nvSpPr>
        <p:spPr>
          <a:xfrm>
            <a:off x="914400" y="3009900"/>
            <a:ext cx="12039600" cy="6400800"/>
          </a:xfrm>
        </p:spPr>
        <p:txBody>
          <a:bodyPr/>
          <a:lstStyle>
            <a:lvl1pPr>
              <a:lnSpc>
                <a:spcPct val="100000"/>
              </a:lnSpc>
              <a:spcAft>
                <a:spcPts val="2400"/>
              </a:spcAft>
              <a:defRPr/>
            </a:lvl1pPr>
            <a:lvl2pPr>
              <a:lnSpc>
                <a:spcPct val="100000"/>
              </a:lnSpc>
              <a:spcAft>
                <a:spcPts val="2400"/>
              </a:spcAft>
              <a:defRPr/>
            </a:lvl2pPr>
            <a:lvl3pPr>
              <a:lnSpc>
                <a:spcPct val="100000"/>
              </a:lnSpc>
              <a:spcAft>
                <a:spcPts val="2400"/>
              </a:spcAft>
              <a:defRPr/>
            </a:lvl3pPr>
            <a:lvl4pPr>
              <a:lnSpc>
                <a:spcPct val="100000"/>
              </a:lnSpc>
              <a:spcAft>
                <a:spcPts val="2400"/>
              </a:spcAft>
              <a:defRPr/>
            </a:lvl4pPr>
            <a:lvl5pPr>
              <a:lnSpc>
                <a:spcPct val="100000"/>
              </a:lnSpc>
              <a:spcAft>
                <a:spcPts val="2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63DB6B-27C3-4FD4-A7B2-184FCF06F00D}" type="datetimeFigureOut">
              <a:rPr lang="en-US" smtClean="0">
                <a:solidFill>
                  <a:srgbClr val="FFFFFF">
                    <a:tint val="75000"/>
                  </a:srgbClr>
                </a:solidFill>
              </a:rPr>
              <a:pPr>
                <a:def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tint val="75000"/>
                </a:srgb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723900"/>
            <a:ext cx="1828802" cy="1600880"/>
          </a:xfrm>
          <a:prstGeom prst="rect">
            <a:avLst/>
          </a:prstGeom>
        </p:spPr>
      </p:pic>
      <p:sp>
        <p:nvSpPr>
          <p:cNvPr id="9" name="Picture Placeholder 8"/>
          <p:cNvSpPr>
            <a:spLocks noGrp="1"/>
          </p:cNvSpPr>
          <p:nvPr>
            <p:ph type="pic" sz="quarter" idx="13"/>
          </p:nvPr>
        </p:nvSpPr>
        <p:spPr>
          <a:xfrm>
            <a:off x="13431929" y="-19049"/>
            <a:ext cx="4856074" cy="3333750"/>
          </a:xfrm>
        </p:spPr>
        <p:txBody>
          <a:bodyPr/>
          <a:lstStyle/>
          <a:p>
            <a:r>
              <a:rPr lang="en-US"/>
              <a:t>Click icon to add picture</a:t>
            </a:r>
            <a:endParaRPr lang="en-US" dirty="0"/>
          </a:p>
        </p:txBody>
      </p:sp>
      <p:sp>
        <p:nvSpPr>
          <p:cNvPr id="10" name="Picture Placeholder 8"/>
          <p:cNvSpPr>
            <a:spLocks noGrp="1"/>
          </p:cNvSpPr>
          <p:nvPr>
            <p:ph type="pic" sz="quarter" idx="14"/>
          </p:nvPr>
        </p:nvSpPr>
        <p:spPr>
          <a:xfrm>
            <a:off x="13431929" y="3314703"/>
            <a:ext cx="4856074" cy="3333750"/>
          </a:xfrm>
        </p:spPr>
        <p:txBody>
          <a:bodyPr/>
          <a:lstStyle/>
          <a:p>
            <a:r>
              <a:rPr lang="en-US"/>
              <a:t>Click icon to add picture</a:t>
            </a:r>
            <a:endParaRPr lang="en-US" dirty="0"/>
          </a:p>
        </p:txBody>
      </p:sp>
      <p:sp>
        <p:nvSpPr>
          <p:cNvPr id="11" name="Picture Placeholder 8"/>
          <p:cNvSpPr>
            <a:spLocks noGrp="1"/>
          </p:cNvSpPr>
          <p:nvPr>
            <p:ph type="pic" sz="quarter" idx="15"/>
          </p:nvPr>
        </p:nvSpPr>
        <p:spPr>
          <a:xfrm>
            <a:off x="13431929" y="6667503"/>
            <a:ext cx="4856074" cy="3333750"/>
          </a:xfrm>
        </p:spPr>
        <p:txBody>
          <a:bodyPr/>
          <a:lstStyle/>
          <a:p>
            <a:r>
              <a:rPr lang="en-US"/>
              <a:t>Click icon to add picture</a:t>
            </a:r>
            <a:endParaRPr lang="en-US" dirty="0"/>
          </a:p>
        </p:txBody>
      </p:sp>
    </p:spTree>
    <p:extLst>
      <p:ext uri="{BB962C8B-B14F-4D97-AF65-F5344CB8AC3E}">
        <p14:creationId xmlns:p14="http://schemas.microsoft.com/office/powerpoint/2010/main" val="93896382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9896" y="571500"/>
            <a:ext cx="6026504" cy="1947012"/>
          </a:xfrm>
        </p:spPr>
        <p:txBody>
          <a:bodyPr>
            <a:noAutofit/>
          </a:bodyPr>
          <a:lstStyle>
            <a:lvl1pPr>
              <a:defRPr sz="7200"/>
            </a:lvl1pPr>
          </a:lstStyle>
          <a:p>
            <a:r>
              <a:rPr lang="en-US"/>
              <a:t>Click to edit Master title style</a:t>
            </a:r>
            <a:endParaRPr lang="en-US" dirty="0"/>
          </a:p>
        </p:txBody>
      </p:sp>
      <p:sp>
        <p:nvSpPr>
          <p:cNvPr id="3" name="Content Placeholder 2"/>
          <p:cNvSpPr>
            <a:spLocks noGrp="1"/>
          </p:cNvSpPr>
          <p:nvPr>
            <p:ph idx="1"/>
          </p:nvPr>
        </p:nvSpPr>
        <p:spPr>
          <a:xfrm>
            <a:off x="914400" y="3009900"/>
            <a:ext cx="8382000" cy="6400800"/>
          </a:xfrm>
        </p:spPr>
        <p:txBody>
          <a:bodyPr/>
          <a:lstStyle>
            <a:lvl1pPr>
              <a:lnSpc>
                <a:spcPct val="100000"/>
              </a:lnSpc>
              <a:spcAft>
                <a:spcPts val="2400"/>
              </a:spcAft>
              <a:defRPr/>
            </a:lvl1pPr>
            <a:lvl2pPr>
              <a:lnSpc>
                <a:spcPct val="100000"/>
              </a:lnSpc>
              <a:spcAft>
                <a:spcPts val="2400"/>
              </a:spcAft>
              <a:defRPr/>
            </a:lvl2pPr>
            <a:lvl3pPr>
              <a:lnSpc>
                <a:spcPct val="100000"/>
              </a:lnSpc>
              <a:spcAft>
                <a:spcPts val="2400"/>
              </a:spcAft>
              <a:defRPr/>
            </a:lvl3pPr>
            <a:lvl4pPr>
              <a:lnSpc>
                <a:spcPct val="100000"/>
              </a:lnSpc>
              <a:spcAft>
                <a:spcPts val="2400"/>
              </a:spcAft>
              <a:defRPr/>
            </a:lvl4pPr>
            <a:lvl5pPr>
              <a:lnSpc>
                <a:spcPct val="100000"/>
              </a:lnSpc>
              <a:spcAft>
                <a:spcPts val="2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63DB6B-27C3-4FD4-A7B2-184FCF06F00D}" type="datetimeFigureOut">
              <a:rPr lang="en-US" smtClean="0">
                <a:solidFill>
                  <a:srgbClr val="FFFFFF">
                    <a:tint val="75000"/>
                  </a:srgbClr>
                </a:solidFill>
              </a:rPr>
              <a:pPr>
                <a:def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tint val="75000"/>
                </a:srgb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1" y="723900"/>
            <a:ext cx="1828802" cy="1600880"/>
          </a:xfrm>
          <a:prstGeom prst="rect">
            <a:avLst/>
          </a:prstGeom>
        </p:spPr>
      </p:pic>
      <p:sp>
        <p:nvSpPr>
          <p:cNvPr id="11" name="Picture Placeholder 8"/>
          <p:cNvSpPr>
            <a:spLocks noGrp="1"/>
          </p:cNvSpPr>
          <p:nvPr>
            <p:ph type="pic" sz="quarter" idx="15"/>
          </p:nvPr>
        </p:nvSpPr>
        <p:spPr>
          <a:xfrm>
            <a:off x="9601203" y="0"/>
            <a:ext cx="8686802" cy="10287000"/>
          </a:xfrm>
        </p:spPr>
        <p:txBody>
          <a:bodyPr/>
          <a:lstStyle/>
          <a:p>
            <a:r>
              <a:rPr lang="en-US"/>
              <a:t>Click icon to add picture</a:t>
            </a:r>
            <a:endParaRPr lang="en-US" dirty="0"/>
          </a:p>
        </p:txBody>
      </p:sp>
    </p:spTree>
    <p:extLst>
      <p:ext uri="{BB962C8B-B14F-4D97-AF65-F5344CB8AC3E}">
        <p14:creationId xmlns:p14="http://schemas.microsoft.com/office/powerpoint/2010/main" val="81513395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91600" y="550834"/>
            <a:ext cx="6858000" cy="1947012"/>
          </a:xfrm>
        </p:spPr>
        <p:txBody>
          <a:bodyPr>
            <a:noAutofit/>
          </a:bodyPr>
          <a:lstStyle>
            <a:lvl1pPr>
              <a:defRPr sz="7200"/>
            </a:lvl1pPr>
          </a:lstStyle>
          <a:p>
            <a:r>
              <a:rPr lang="en-US"/>
              <a:t>Click to edit Master title style</a:t>
            </a:r>
            <a:endParaRPr lang="en-US" dirty="0"/>
          </a:p>
        </p:txBody>
      </p:sp>
      <p:sp>
        <p:nvSpPr>
          <p:cNvPr id="3" name="Content Placeholder 2"/>
          <p:cNvSpPr>
            <a:spLocks noGrp="1"/>
          </p:cNvSpPr>
          <p:nvPr>
            <p:ph idx="1"/>
          </p:nvPr>
        </p:nvSpPr>
        <p:spPr>
          <a:xfrm>
            <a:off x="8991600" y="3009900"/>
            <a:ext cx="8382000" cy="6400800"/>
          </a:xfrm>
        </p:spPr>
        <p:txBody>
          <a:bodyPr/>
          <a:lstStyle>
            <a:lvl1pPr>
              <a:lnSpc>
                <a:spcPct val="100000"/>
              </a:lnSpc>
              <a:spcAft>
                <a:spcPts val="2400"/>
              </a:spcAft>
              <a:defRPr/>
            </a:lvl1pPr>
            <a:lvl2pPr>
              <a:lnSpc>
                <a:spcPct val="100000"/>
              </a:lnSpc>
              <a:spcAft>
                <a:spcPts val="2400"/>
              </a:spcAft>
              <a:defRPr/>
            </a:lvl2pPr>
            <a:lvl3pPr>
              <a:lnSpc>
                <a:spcPct val="100000"/>
              </a:lnSpc>
              <a:spcAft>
                <a:spcPts val="2400"/>
              </a:spcAft>
              <a:defRPr/>
            </a:lvl3pPr>
            <a:lvl4pPr>
              <a:lnSpc>
                <a:spcPct val="100000"/>
              </a:lnSpc>
              <a:spcAft>
                <a:spcPts val="2400"/>
              </a:spcAft>
              <a:defRPr/>
            </a:lvl4pPr>
            <a:lvl5pPr>
              <a:lnSpc>
                <a:spcPct val="100000"/>
              </a:lnSpc>
              <a:spcAft>
                <a:spcPts val="2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63DB6B-27C3-4FD4-A7B2-184FCF06F00D}" type="datetimeFigureOut">
              <a:rPr lang="en-US" smtClean="0">
                <a:solidFill>
                  <a:srgbClr val="FFFFFF">
                    <a:tint val="75000"/>
                  </a:srgbClr>
                </a:solidFill>
              </a:rPr>
              <a:pPr>
                <a:def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tint val="75000"/>
                </a:srgb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3" y="745576"/>
            <a:ext cx="1828802" cy="1600880"/>
          </a:xfrm>
          <a:prstGeom prst="rect">
            <a:avLst/>
          </a:prstGeom>
        </p:spPr>
      </p:pic>
      <p:sp>
        <p:nvSpPr>
          <p:cNvPr id="11" name="Picture Placeholder 8"/>
          <p:cNvSpPr>
            <a:spLocks noGrp="1"/>
          </p:cNvSpPr>
          <p:nvPr>
            <p:ph type="pic" sz="quarter" idx="15"/>
          </p:nvPr>
        </p:nvSpPr>
        <p:spPr>
          <a:xfrm>
            <a:off x="3" y="0"/>
            <a:ext cx="8686802" cy="10287000"/>
          </a:xfrm>
        </p:spPr>
        <p:txBody>
          <a:bodyPr/>
          <a:lstStyle/>
          <a:p>
            <a:r>
              <a:rPr lang="en-US"/>
              <a:t>Click icon to add picture</a:t>
            </a:r>
            <a:endParaRPr lang="en-US" dirty="0"/>
          </a:p>
        </p:txBody>
      </p:sp>
    </p:spTree>
    <p:extLst>
      <p:ext uri="{BB962C8B-B14F-4D97-AF65-F5344CB8AC3E}">
        <p14:creationId xmlns:p14="http://schemas.microsoft.com/office/powerpoint/2010/main" val="139488063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3508"/>
            <a:ext cx="18288000" cy="4686300"/>
          </a:xfrm>
        </p:spPr>
        <p:txBody>
          <a:bodyPr/>
          <a:lstStyle/>
          <a:p>
            <a:r>
              <a:rPr lang="en-US"/>
              <a:t>Click icon to add picture</a:t>
            </a:r>
            <a:endParaRPr lang="en-US" dirty="0"/>
          </a:p>
        </p:txBody>
      </p:sp>
      <p:sp>
        <p:nvSpPr>
          <p:cNvPr id="2" name="Title 1"/>
          <p:cNvSpPr>
            <a:spLocks noGrp="1"/>
          </p:cNvSpPr>
          <p:nvPr>
            <p:ph type="title"/>
          </p:nvPr>
        </p:nvSpPr>
        <p:spPr>
          <a:xfrm>
            <a:off x="1210061" y="4838700"/>
            <a:ext cx="14334742" cy="1626396"/>
          </a:xfrm>
        </p:spPr>
        <p:txBody>
          <a:bodyPr>
            <a:normAutofit/>
          </a:bodyPr>
          <a:lstStyle>
            <a:lvl1pPr>
              <a:defRPr sz="7200"/>
            </a:lvl1pPr>
          </a:lstStyle>
          <a:p>
            <a:r>
              <a:rPr lang="en-US"/>
              <a:t>Click to edit Master title style</a:t>
            </a:r>
          </a:p>
        </p:txBody>
      </p:sp>
      <p:sp>
        <p:nvSpPr>
          <p:cNvPr id="3" name="Content Placeholder 2"/>
          <p:cNvSpPr>
            <a:spLocks noGrp="1"/>
          </p:cNvSpPr>
          <p:nvPr>
            <p:ph idx="1"/>
          </p:nvPr>
        </p:nvSpPr>
        <p:spPr>
          <a:xfrm>
            <a:off x="1210058" y="6667503"/>
            <a:ext cx="15773400" cy="2862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63DB6B-27C3-4FD4-A7B2-184FCF06F00D}" type="datetimeFigureOut">
              <a:rPr lang="en-US" smtClean="0">
                <a:solidFill>
                  <a:srgbClr val="FFFFFF">
                    <a:tint val="75000"/>
                  </a:srgbClr>
                </a:solidFill>
              </a:rPr>
              <a:pPr>
                <a:def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3" y="4838700"/>
            <a:ext cx="1828802" cy="1600880"/>
          </a:xfrm>
          <a:prstGeom prst="rect">
            <a:avLst/>
          </a:prstGeom>
        </p:spPr>
      </p:pic>
    </p:spTree>
    <p:extLst>
      <p:ext uri="{BB962C8B-B14F-4D97-AF65-F5344CB8AC3E}">
        <p14:creationId xmlns:p14="http://schemas.microsoft.com/office/powerpoint/2010/main" val="89174700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8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Tree>
    <p:extLst>
      <p:ext uri="{BB962C8B-B14F-4D97-AF65-F5344CB8AC3E}">
        <p14:creationId xmlns:p14="http://schemas.microsoft.com/office/powerpoint/2010/main" val="39357612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a:lvl1p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4647292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p:cNvSpPr>
            <a:spLocks noGrp="1"/>
          </p:cNvSpPr>
          <p:nvPr>
            <p:ph type="body" idx="1"/>
          </p:nvPr>
        </p:nvSpPr>
        <p:spPr>
          <a:xfrm>
            <a:off x="1259687" y="2521746"/>
            <a:ext cx="7736682" cy="1235868"/>
          </a:xfrm>
        </p:spPr>
        <p:txBody>
          <a:bodyPr anchor="b"/>
          <a:lstStyle>
            <a:lvl1pPr marL="0" indent="0">
              <a:buNone/>
              <a:defRPr sz="3600" b="1"/>
            </a:lvl1pPr>
            <a:lvl2pPr marL="685800" indent="0">
              <a:buNone/>
              <a:defRPr sz="3000" b="1"/>
            </a:lvl2pPr>
            <a:lvl3pPr marL="1371600" indent="0">
              <a:buNone/>
              <a:defRPr sz="28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7"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3" y="2521746"/>
            <a:ext cx="7774782" cy="1235868"/>
          </a:xfrm>
        </p:spPr>
        <p:txBody>
          <a:bodyPr anchor="b"/>
          <a:lstStyle>
            <a:lvl1pPr marL="0" indent="0">
              <a:buNone/>
              <a:defRPr sz="3600" b="1"/>
            </a:lvl1pPr>
            <a:lvl2pPr marL="685800" indent="0">
              <a:buNone/>
              <a:defRPr sz="3000" b="1"/>
            </a:lvl2pPr>
            <a:lvl3pPr marL="1371600" indent="0">
              <a:buNone/>
              <a:defRPr sz="28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3"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1026752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CB0801-C26C-4378-98EE-2F41F4301EEB}"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63231-B177-418E-B81C-BE1DFD1BB08A}" type="slidenum">
              <a:rPr lang="en-US" smtClean="0"/>
              <a:pPr/>
              <a:t>‹#›</a:t>
            </a:fld>
            <a:endParaRPr lang="en-US"/>
          </a:p>
        </p:txBody>
      </p:sp>
    </p:spTree>
    <p:extLst>
      <p:ext uri="{BB962C8B-B14F-4D97-AF65-F5344CB8AC3E}">
        <p14:creationId xmlns:p14="http://schemas.microsoft.com/office/powerpoint/2010/main" val="2401338430"/>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4592595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4" y="3086103"/>
            <a:ext cx="5898356" cy="5717382"/>
          </a:xfrm>
        </p:spPr>
        <p:txBody>
          <a:bodyPr/>
          <a:lstStyle>
            <a:lvl1pPr marL="0" indent="0">
              <a:buNone/>
              <a:defRPr sz="2400"/>
            </a:lvl1pPr>
            <a:lvl2pPr marL="685800" indent="0">
              <a:buNone/>
              <a:defRPr sz="2200"/>
            </a:lvl2pPr>
            <a:lvl3pPr marL="1371600" indent="0">
              <a:buNone/>
              <a:defRPr sz="1800"/>
            </a:lvl3pPr>
            <a:lvl4pPr marL="2057400" indent="0">
              <a:buNone/>
              <a:defRPr sz="1600"/>
            </a:lvl4pPr>
            <a:lvl5pPr marL="2743200" indent="0">
              <a:buNone/>
              <a:defRPr sz="1600"/>
            </a:lvl5pPr>
            <a:lvl6pPr marL="3429000" indent="0">
              <a:buNone/>
              <a:defRPr sz="1600"/>
            </a:lvl6pPr>
            <a:lvl7pPr marL="4114800" indent="0">
              <a:buNone/>
              <a:defRPr sz="1600"/>
            </a:lvl7pPr>
            <a:lvl8pPr marL="4800600" indent="0">
              <a:buNone/>
              <a:defRPr sz="1600"/>
            </a:lvl8pPr>
            <a:lvl9pPr marL="5486400"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6260407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1"/>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4" y="3086103"/>
            <a:ext cx="5898356" cy="5717382"/>
          </a:xfrm>
        </p:spPr>
        <p:txBody>
          <a:bodyPr/>
          <a:lstStyle>
            <a:lvl1pPr marL="0" indent="0">
              <a:buNone/>
              <a:defRPr sz="2400"/>
            </a:lvl1pPr>
            <a:lvl2pPr marL="685800" indent="0">
              <a:buNone/>
              <a:defRPr sz="2200"/>
            </a:lvl2pPr>
            <a:lvl3pPr marL="1371600" indent="0">
              <a:buNone/>
              <a:defRPr sz="1800"/>
            </a:lvl3pPr>
            <a:lvl4pPr marL="2057400" indent="0">
              <a:buNone/>
              <a:defRPr sz="1600"/>
            </a:lvl4pPr>
            <a:lvl5pPr marL="2743200" indent="0">
              <a:buNone/>
              <a:defRPr sz="1600"/>
            </a:lvl5pPr>
            <a:lvl6pPr marL="3429000" indent="0">
              <a:buNone/>
              <a:defRPr sz="1600"/>
            </a:lvl6pPr>
            <a:lvl7pPr marL="4114800" indent="0">
              <a:buNone/>
              <a:defRPr sz="1600"/>
            </a:lvl7pPr>
            <a:lvl8pPr marL="4800600" indent="0">
              <a:buNone/>
              <a:defRPr sz="1600"/>
            </a:lvl8pPr>
            <a:lvl9pPr marL="5486400"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0359315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1407520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1"/>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3" y="547691"/>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954974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ityHall Background">
    <p:spTree>
      <p:nvGrpSpPr>
        <p:cNvPr id="1" name=""/>
        <p:cNvGrpSpPr/>
        <p:nvPr/>
      </p:nvGrpSpPr>
      <p:grpSpPr>
        <a:xfrm>
          <a:off x="0" y="0"/>
          <a:ext cx="0" cy="0"/>
          <a:chOff x="0" y="0"/>
          <a:chExt cx="0" cy="0"/>
        </a:xfrm>
      </p:grpSpPr>
      <p:sp>
        <p:nvSpPr>
          <p:cNvPr id="5" name="Rectangle 4"/>
          <p:cNvSpPr/>
          <p:nvPr/>
        </p:nvSpPr>
        <p:spPr>
          <a:xfrm>
            <a:off x="2" y="197190"/>
            <a:ext cx="18288000" cy="2060812"/>
          </a:xfrm>
          <a:prstGeom prst="rect">
            <a:avLst/>
          </a:prstGeom>
          <a:solidFill>
            <a:srgbClr val="003C5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6000" dirty="0">
              <a:solidFill>
                <a:prstClr val="white"/>
              </a:solidFill>
              <a:latin typeface="Open Sans" panose="020B0606030504020204" pitchFamily="34" charset="0"/>
            </a:endParaRPr>
          </a:p>
        </p:txBody>
      </p:sp>
      <p:sp>
        <p:nvSpPr>
          <p:cNvPr id="2" name="Title 1"/>
          <p:cNvSpPr>
            <a:spLocks noGrp="1"/>
          </p:cNvSpPr>
          <p:nvPr>
            <p:ph type="title"/>
          </p:nvPr>
        </p:nvSpPr>
        <p:spPr>
          <a:xfrm>
            <a:off x="2074987" y="412750"/>
            <a:ext cx="13751170" cy="1714500"/>
          </a:xfrm>
          <a:prstGeom prst="rect">
            <a:avLst/>
          </a:prstGeom>
        </p:spPr>
        <p:txBody>
          <a:bodyPr/>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18288" y="566382"/>
            <a:ext cx="1527900" cy="1337480"/>
          </a:xfrm>
          <a:prstGeom prst="rect">
            <a:avLst/>
          </a:prstGeom>
        </p:spPr>
      </p:pic>
    </p:spTree>
    <p:extLst>
      <p:ext uri="{BB962C8B-B14F-4D97-AF65-F5344CB8AC3E}">
        <p14:creationId xmlns:p14="http://schemas.microsoft.com/office/powerpoint/2010/main" val="2404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5" name="Rectangle 4"/>
          <p:cNvSpPr/>
          <p:nvPr/>
        </p:nvSpPr>
        <p:spPr>
          <a:xfrm>
            <a:off x="2" y="197190"/>
            <a:ext cx="18288000" cy="2060812"/>
          </a:xfrm>
          <a:prstGeom prst="rect">
            <a:avLst/>
          </a:prstGeom>
          <a:solidFill>
            <a:srgbClr val="003C5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6000" dirty="0">
              <a:solidFill>
                <a:prstClr val="white"/>
              </a:solidFill>
              <a:latin typeface="Open Sans" panose="020B0606030504020204" pitchFamily="34" charset="0"/>
            </a:endParaRPr>
          </a:p>
        </p:txBody>
      </p:sp>
      <p:sp>
        <p:nvSpPr>
          <p:cNvPr id="2" name="Title 1"/>
          <p:cNvSpPr>
            <a:spLocks noGrp="1"/>
          </p:cNvSpPr>
          <p:nvPr>
            <p:ph type="title"/>
          </p:nvPr>
        </p:nvSpPr>
        <p:spPr>
          <a:xfrm>
            <a:off x="1981203" y="4229100"/>
            <a:ext cx="13751170" cy="1714500"/>
          </a:xfrm>
          <a:prstGeom prst="rect">
            <a:avLst/>
          </a:prstGeom>
        </p:spPr>
        <p:txBody>
          <a:bodyPr/>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3" y="745576"/>
            <a:ext cx="1828802" cy="1600880"/>
          </a:xfrm>
          <a:prstGeom prst="rect">
            <a:avLst/>
          </a:prstGeom>
        </p:spPr>
      </p:pic>
    </p:spTree>
    <p:extLst>
      <p:ext uri="{BB962C8B-B14F-4D97-AF65-F5344CB8AC3E}">
        <p14:creationId xmlns:p14="http://schemas.microsoft.com/office/powerpoint/2010/main" val="303300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0" y="266700"/>
            <a:ext cx="13632288" cy="1981200"/>
          </a:xfrm>
        </p:spPr>
        <p:txBody>
          <a:bodyPr>
            <a:normAutofit/>
          </a:bodyPr>
          <a:lstStyle>
            <a:lvl1pPr>
              <a:defRPr sz="7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a:xfrm>
            <a:off x="12915900" y="9534526"/>
            <a:ext cx="4114800" cy="547688"/>
          </a:xfrm>
          <a:prstGeom prst="rect">
            <a:avLst/>
          </a:prstGeom>
        </p:spPr>
        <p:txBody>
          <a:bodyPr lIns="182880" tIns="91440" rIns="182880" bIns="91440"/>
          <a:lstStyle>
            <a:lvl1pPr>
              <a:defRPr>
                <a:latin typeface="Open Sans" panose="020B0606030504020204" pitchFamily="34" charset="0"/>
              </a:defRPr>
            </a:lvl1pPr>
          </a:lstStyle>
          <a:p>
            <a:fld id="{CE6AA23A-6BD4-4EA6-9A1B-889309BE6240}" type="slidenum">
              <a:rPr lang="en-US" smtClean="0">
                <a:solidFill>
                  <a:srgbClr val="FFFFFF"/>
                </a:solidFill>
              </a:rPr>
              <a:pPr/>
              <a:t>‹#›</a:t>
            </a:fld>
            <a:endParaRPr lang="en-US" dirty="0">
              <a:solidFill>
                <a:srgbClr val="FFFFFF"/>
              </a:solidFill>
            </a:endParaRPr>
          </a:p>
        </p:txBody>
      </p:sp>
      <p:sp>
        <p:nvSpPr>
          <p:cNvPr id="8" name="Content Placeholder 7"/>
          <p:cNvSpPr>
            <a:spLocks noGrp="1"/>
          </p:cNvSpPr>
          <p:nvPr>
            <p:ph sz="quarter" idx="13"/>
          </p:nvPr>
        </p:nvSpPr>
        <p:spPr>
          <a:xfrm>
            <a:off x="609600" y="2857500"/>
            <a:ext cx="17221200" cy="6400800"/>
          </a:xfrm>
        </p:spPr>
        <p:txBody>
          <a:bodyPr>
            <a:normAutofit/>
          </a:bodyPr>
          <a:lstStyle>
            <a:lvl1pPr>
              <a:defRPr sz="4800">
                <a:latin typeface="Open Sans" panose="020B0606030504020204" pitchFamily="34" charset="0"/>
              </a:defRPr>
            </a:lvl1pPr>
            <a:lvl2pPr>
              <a:defRPr sz="4800">
                <a:latin typeface="Open Sans" panose="020B0606030504020204" pitchFamily="34" charset="0"/>
              </a:defRPr>
            </a:lvl2pPr>
            <a:lvl3pPr>
              <a:defRPr sz="4800">
                <a:latin typeface="Open Sans" panose="020B0606030504020204" pitchFamily="34" charset="0"/>
              </a:defRPr>
            </a:lvl3pPr>
            <a:lvl4pPr>
              <a:defRPr sz="4800">
                <a:latin typeface="Open Sans" panose="020B0606030504020204" pitchFamily="34" charset="0"/>
              </a:defRPr>
            </a:lvl4pPr>
            <a:lvl5pPr>
              <a:defRPr sz="4800">
                <a:latin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3" y="745576"/>
            <a:ext cx="1828802" cy="1600880"/>
          </a:xfrm>
          <a:prstGeom prst="rect">
            <a:avLst/>
          </a:prstGeom>
        </p:spPr>
      </p:pic>
    </p:spTree>
    <p:extLst>
      <p:ext uri="{BB962C8B-B14F-4D97-AF65-F5344CB8AC3E}">
        <p14:creationId xmlns:p14="http://schemas.microsoft.com/office/powerpoint/2010/main" val="39008035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14020800" y="228598"/>
            <a:ext cx="3962400" cy="9834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en-US" dirty="0">
              <a:solidFill>
                <a:prstClr val="white"/>
              </a:solidFill>
              <a:latin typeface="Open Sans" panose="020B0606030504020204" pitchFamily="34" charset="0"/>
            </a:endParaRPr>
          </a:p>
        </p:txBody>
      </p:sp>
      <p:sp>
        <p:nvSpPr>
          <p:cNvPr id="8" name="Rectangle 7"/>
          <p:cNvSpPr/>
          <p:nvPr/>
        </p:nvSpPr>
        <p:spPr>
          <a:xfrm>
            <a:off x="304800" y="230884"/>
            <a:ext cx="13411200" cy="9829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en-US" dirty="0">
              <a:solidFill>
                <a:prstClr val="white"/>
              </a:solidFill>
              <a:latin typeface="Open Sans" panose="020B0606030504020204" pitchFamily="34" charset="0"/>
            </a:endParaRPr>
          </a:p>
        </p:txBody>
      </p:sp>
      <p:sp>
        <p:nvSpPr>
          <p:cNvPr id="3" name="Subtitle 2"/>
          <p:cNvSpPr>
            <a:spLocks noGrp="1"/>
          </p:cNvSpPr>
          <p:nvPr>
            <p:ph type="subTitle" idx="1"/>
          </p:nvPr>
        </p:nvSpPr>
        <p:spPr>
          <a:xfrm>
            <a:off x="14020800" y="3079440"/>
            <a:ext cx="3962400" cy="2743200"/>
          </a:xfrm>
        </p:spPr>
        <p:txBody>
          <a:bodyPr anchor="ctr">
            <a:normAutofit/>
          </a:bodyPr>
          <a:lstStyle>
            <a:lvl1pPr marL="0" indent="0" algn="l">
              <a:buNone/>
              <a:defRPr sz="3800">
                <a:solidFill>
                  <a:srgbClr val="FFFFFF"/>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F6370C2D-5D01-4A55-8802-6A30151C0E9F}" type="datetime1">
              <a:rPr lang="en-US" smtClean="0">
                <a:solidFill>
                  <a:srgbClr val="535353"/>
                </a:solidFill>
              </a:rPr>
              <a:pPr/>
              <a:t>11/10/2022</a:t>
            </a:fld>
            <a:endParaRPr lang="en-US" dirty="0">
              <a:solidFill>
                <a:srgbClr val="FFFFFF"/>
              </a:solidFill>
            </a:endParaRPr>
          </a:p>
        </p:txBody>
      </p:sp>
      <p:sp>
        <p:nvSpPr>
          <p:cNvPr id="11" name="Slide Number Placeholder 10"/>
          <p:cNvSpPr>
            <a:spLocks noGrp="1"/>
          </p:cNvSpPr>
          <p:nvPr>
            <p:ph type="sldNum" sz="quarter" idx="11"/>
          </p:nvPr>
        </p:nvSpPr>
        <p:spPr>
          <a:xfrm>
            <a:off x="16469360" y="9532620"/>
            <a:ext cx="1165932" cy="411480"/>
          </a:xfrm>
          <a:prstGeom prst="rect">
            <a:avLst/>
          </a:prstGeom>
        </p:spPr>
        <p:txBody>
          <a:bodyPr lIns="182880" tIns="91440" rIns="182880" bIns="91440"/>
          <a:lstStyle>
            <a:lvl1pPr>
              <a:defRPr>
                <a:solidFill>
                  <a:srgbClr val="FFFFFF"/>
                </a:solidFill>
                <a:latin typeface="Open Sans" panose="020B0606030504020204" pitchFamily="34" charset="0"/>
              </a:defRPr>
            </a:lvl1pPr>
          </a:lstStyle>
          <a:p>
            <a:fld id="{D5BBC35B-A44B-4119-B8DA-DE9E3DFADA20}" type="slidenum">
              <a:rPr lang="en-US" smtClean="0"/>
              <a:pP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solidFill>
                <a:srgbClr val="535353"/>
              </a:solidFill>
            </a:endParaRPr>
          </a:p>
        </p:txBody>
      </p:sp>
      <p:sp>
        <p:nvSpPr>
          <p:cNvPr id="13" name="Title 12"/>
          <p:cNvSpPr>
            <a:spLocks noGrp="1"/>
          </p:cNvSpPr>
          <p:nvPr>
            <p:ph type="title"/>
          </p:nvPr>
        </p:nvSpPr>
        <p:spPr>
          <a:xfrm>
            <a:off x="914400" y="3079440"/>
            <a:ext cx="12649200" cy="2743200"/>
          </a:xfrm>
        </p:spPr>
        <p:txBody>
          <a:bodyPr/>
          <a:lstStyle>
            <a:lvl1pPr algn="r">
              <a:defRPr sz="8400" spc="300" baseline="0"/>
            </a:lvl1pPr>
          </a:lstStyle>
          <a:p>
            <a:r>
              <a:rPr lang="en-US"/>
              <a:t>Click to edit Master title style</a:t>
            </a:r>
            <a:endParaRPr lang="en-US" dirty="0"/>
          </a:p>
        </p:txBody>
      </p:sp>
    </p:spTree>
    <p:extLst>
      <p:ext uri="{BB962C8B-B14F-4D97-AF65-F5344CB8AC3E}">
        <p14:creationId xmlns:p14="http://schemas.microsoft.com/office/powerpoint/2010/main" val="772257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CB0801-C26C-4378-98EE-2F41F4301EEB}"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63231-B177-418E-B81C-BE1DFD1BB08A}" type="slidenum">
              <a:rPr lang="en-US" smtClean="0"/>
              <a:pPr/>
              <a:t>‹#›</a:t>
            </a:fld>
            <a:endParaRPr lang="en-US"/>
          </a:p>
        </p:txBody>
      </p:sp>
    </p:spTree>
    <p:extLst>
      <p:ext uri="{BB962C8B-B14F-4D97-AF65-F5344CB8AC3E}">
        <p14:creationId xmlns:p14="http://schemas.microsoft.com/office/powerpoint/2010/main" val="8196946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CB0801-C26C-4378-98EE-2F41F4301EEB}" type="datetimeFigureOut">
              <a:rPr lang="en-US" smtClean="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63231-B177-418E-B81C-BE1DFD1BB08A}" type="slidenum">
              <a:rPr lang="en-US" smtClean="0"/>
              <a:pPr/>
              <a:t>‹#›</a:t>
            </a:fld>
            <a:endParaRPr lang="en-US"/>
          </a:p>
        </p:txBody>
      </p:sp>
    </p:spTree>
    <p:extLst>
      <p:ext uri="{BB962C8B-B14F-4D97-AF65-F5344CB8AC3E}">
        <p14:creationId xmlns:p14="http://schemas.microsoft.com/office/powerpoint/2010/main" val="200237248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A20A8A-5196-4C97-AF64-5624FE63FF0B}" type="datetimeFigureOut">
              <a:rPr lang="en-US" smtClean="0">
                <a:solidFill>
                  <a:srgbClr val="FFFFFF">
                    <a:tint val="75000"/>
                  </a:srgbClr>
                </a:solidFill>
              </a:rPr>
              <a:pPr/>
              <a:t>11/10/2022</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CE6AA23A-6BD4-4EA6-9A1B-889309BE624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4327210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B0801-C26C-4378-98EE-2F41F4301EEB}"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63231-B177-418E-B81C-BE1DFD1BB08A}" type="slidenum">
              <a:rPr lang="en-US" smtClean="0"/>
              <a:pPr/>
              <a:t>‹#›</a:t>
            </a:fld>
            <a:endParaRPr lang="en-US"/>
          </a:p>
        </p:txBody>
      </p:sp>
    </p:spTree>
    <p:extLst>
      <p:ext uri="{BB962C8B-B14F-4D97-AF65-F5344CB8AC3E}">
        <p14:creationId xmlns:p14="http://schemas.microsoft.com/office/powerpoint/2010/main" val="176436092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ACB0801-C26C-4378-98EE-2F41F4301EEB}"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63231-B177-418E-B81C-BE1DFD1BB08A}" type="slidenum">
              <a:rPr lang="en-US" smtClean="0"/>
              <a:pPr/>
              <a:t>‹#›</a:t>
            </a:fld>
            <a:endParaRPr lang="en-US"/>
          </a:p>
        </p:txBody>
      </p:sp>
    </p:spTree>
    <p:extLst>
      <p:ext uri="{BB962C8B-B14F-4D97-AF65-F5344CB8AC3E}">
        <p14:creationId xmlns:p14="http://schemas.microsoft.com/office/powerpoint/2010/main" val="5893585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ACB0801-C26C-4378-98EE-2F41F4301EEB}"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63231-B177-418E-B81C-BE1DFD1BB08A}" type="slidenum">
              <a:rPr lang="en-US" smtClean="0"/>
              <a:pPr/>
              <a:t>‹#›</a:t>
            </a:fld>
            <a:endParaRPr lang="en-US"/>
          </a:p>
        </p:txBody>
      </p:sp>
    </p:spTree>
    <p:extLst>
      <p:ext uri="{BB962C8B-B14F-4D97-AF65-F5344CB8AC3E}">
        <p14:creationId xmlns:p14="http://schemas.microsoft.com/office/powerpoint/2010/main" val="398646865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182880" tIns="91440" rIns="182880" bIns="9144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182880" tIns="91440" rIns="182880"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182880" tIns="91440" rIns="182880" bIns="91440" rtlCol="0" anchor="ctr"/>
          <a:lstStyle>
            <a:lvl1pPr algn="l">
              <a:defRPr sz="1800">
                <a:solidFill>
                  <a:schemeClr val="tx1">
                    <a:tint val="75000"/>
                  </a:schemeClr>
                </a:solidFill>
                <a:latin typeface="Open Sans" panose="020B0606030504020204" pitchFamily="34" charset="0"/>
              </a:defRPr>
            </a:lvl1pPr>
          </a:lstStyle>
          <a:p>
            <a:fld id="{2ACB0801-C26C-4378-98EE-2F41F4301EEB}" type="datetimeFigureOut">
              <a:rPr lang="en-US" smtClean="0"/>
              <a:pPr/>
              <a:t>11/10/2022</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82880" tIns="91440" rIns="182880" bIns="91440" rtlCol="0" anchor="ctr"/>
          <a:lstStyle>
            <a:lvl1pPr algn="ctr">
              <a:defRPr sz="1800">
                <a:solidFill>
                  <a:schemeClr val="tx1">
                    <a:tint val="75000"/>
                  </a:schemeClr>
                </a:solidFill>
                <a:latin typeface="Open Sans" panose="020B0606030504020204" pitchFamily="34" charset="0"/>
              </a:defRPr>
            </a:lvl1pPr>
          </a:lstStyle>
          <a:p>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82880" tIns="91440" rIns="182880" bIns="91440" rtlCol="0" anchor="ctr"/>
          <a:lstStyle>
            <a:lvl1pPr algn="r">
              <a:defRPr sz="1800">
                <a:solidFill>
                  <a:schemeClr val="tx1">
                    <a:tint val="75000"/>
                  </a:schemeClr>
                </a:solidFill>
                <a:latin typeface="Open Sans" panose="020B0606030504020204" pitchFamily="34" charset="0"/>
              </a:defRPr>
            </a:lvl1pPr>
          </a:lstStyle>
          <a:p>
            <a:fld id="{65363231-B177-418E-B81C-BE1DFD1BB08A}" type="slidenum">
              <a:rPr lang="en-US" smtClean="0"/>
              <a:pPr/>
              <a:t>‹#›</a:t>
            </a:fld>
            <a:endParaRPr lang="en-US" dirty="0"/>
          </a:p>
        </p:txBody>
      </p:sp>
    </p:spTree>
    <p:extLst>
      <p:ext uri="{BB962C8B-B14F-4D97-AF65-F5344CB8AC3E}">
        <p14:creationId xmlns:p14="http://schemas.microsoft.com/office/powerpoint/2010/main" val="114830053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37" r:id="rId14"/>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Open Sans" panose="020B0606030504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anose="020B0606030504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anose="020B0606030504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anose="020B0606030504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anose="020B0606030504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6"/>
          </a:xfrm>
          <a:prstGeom prst="rect">
            <a:avLst/>
          </a:prstGeom>
        </p:spPr>
        <p:txBody>
          <a:bodyPr vert="horz" lIns="137160" tIns="68580" rIns="137160" bIns="6858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137160" tIns="68580" rIns="137160" bIns="6858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latin typeface="Open Sans" panose="020B0606030504020204" pitchFamily="34" charset="0"/>
              </a:defRPr>
            </a:lvl1pPr>
          </a:lstStyle>
          <a:p>
            <a:fld id="{4FA20A8A-5196-4C97-AF64-5624FE63FF0B}" type="datetimeFigureOut">
              <a:rPr lang="en-US" smtClean="0">
                <a:solidFill>
                  <a:srgbClr val="FFFFFF">
                    <a:tint val="75000"/>
                  </a:srgbClr>
                </a:solidFill>
              </a:rPr>
              <a:pPr/>
              <a:t>11/10/2022</a:t>
            </a:fld>
            <a:endParaRPr lang="en-US" dirty="0">
              <a:solidFill>
                <a:srgbClr val="FFFFFF">
                  <a:tint val="75000"/>
                </a:srgb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latin typeface="Open Sans" panose="020B0606030504020204" pitchFamily="34" charset="0"/>
              </a:defRPr>
            </a:lvl1pPr>
          </a:lstStyle>
          <a:p>
            <a:endParaRPr lang="en-US" dirty="0">
              <a:solidFill>
                <a:srgbClr val="FFFFFF">
                  <a:tint val="75000"/>
                </a:srgbClr>
              </a:solidFill>
            </a:endParaRPr>
          </a:p>
        </p:txBody>
      </p:sp>
    </p:spTree>
    <p:extLst>
      <p:ext uri="{BB962C8B-B14F-4D97-AF65-F5344CB8AC3E}">
        <p14:creationId xmlns:p14="http://schemas.microsoft.com/office/powerpoint/2010/main" val="292422829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371600" rtl="0" eaLnBrk="1" latinLnBrk="0" hangingPunct="1">
        <a:lnSpc>
          <a:spcPct val="90000"/>
        </a:lnSpc>
        <a:spcBef>
          <a:spcPct val="0"/>
        </a:spcBef>
        <a:buNone/>
        <a:defRPr sz="7200" kern="1200">
          <a:solidFill>
            <a:schemeClr val="bg1"/>
          </a:solidFill>
          <a:latin typeface="Open Sans" panose="020B0606030504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6400" kern="1200">
          <a:solidFill>
            <a:schemeClr val="bg1"/>
          </a:solidFill>
          <a:latin typeface="Open Sans" panose="020B0606030504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800" kern="1200">
          <a:solidFill>
            <a:schemeClr val="bg1"/>
          </a:solidFill>
          <a:latin typeface="Open Sans" panose="020B0606030504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800" kern="1200">
          <a:solidFill>
            <a:schemeClr val="bg1"/>
          </a:solidFill>
          <a:latin typeface="Open Sans" panose="020B0606030504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800" kern="1200">
          <a:solidFill>
            <a:schemeClr val="bg1"/>
          </a:solidFill>
          <a:latin typeface="Open Sans" panose="020B0606030504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71600" rtl="0" eaLnBrk="1" latinLnBrk="0" hangingPunct="1">
        <a:defRPr sz="2800" kern="1200">
          <a:solidFill>
            <a:schemeClr val="tx1"/>
          </a:solidFill>
          <a:latin typeface="+mn-lt"/>
          <a:ea typeface="+mn-ea"/>
          <a:cs typeface="+mn-cs"/>
        </a:defRPr>
      </a:lvl1pPr>
      <a:lvl2pPr marL="685800" algn="l" defTabSz="1371600" rtl="0" eaLnBrk="1" latinLnBrk="0" hangingPunct="1">
        <a:defRPr sz="2800" kern="1200">
          <a:solidFill>
            <a:schemeClr val="tx1"/>
          </a:solidFill>
          <a:latin typeface="+mn-lt"/>
          <a:ea typeface="+mn-ea"/>
          <a:cs typeface="+mn-cs"/>
        </a:defRPr>
      </a:lvl2pPr>
      <a:lvl3pPr marL="1371600" algn="l" defTabSz="1371600" rtl="0" eaLnBrk="1" latinLnBrk="0" hangingPunct="1">
        <a:defRPr sz="2800" kern="1200">
          <a:solidFill>
            <a:schemeClr val="tx1"/>
          </a:solidFill>
          <a:latin typeface="+mn-lt"/>
          <a:ea typeface="+mn-ea"/>
          <a:cs typeface="+mn-cs"/>
        </a:defRPr>
      </a:lvl3pPr>
      <a:lvl4pPr marL="2057400" algn="l" defTabSz="1371600" rtl="0" eaLnBrk="1" latinLnBrk="0" hangingPunct="1">
        <a:defRPr sz="2800" kern="1200">
          <a:solidFill>
            <a:schemeClr val="tx1"/>
          </a:solidFill>
          <a:latin typeface="+mn-lt"/>
          <a:ea typeface="+mn-ea"/>
          <a:cs typeface="+mn-cs"/>
        </a:defRPr>
      </a:lvl4pPr>
      <a:lvl5pPr marL="2743200" algn="l" defTabSz="1371600" rtl="0" eaLnBrk="1" latinLnBrk="0" hangingPunct="1">
        <a:defRPr sz="2800" kern="1200">
          <a:solidFill>
            <a:schemeClr val="tx1"/>
          </a:solidFill>
          <a:latin typeface="+mn-lt"/>
          <a:ea typeface="+mn-ea"/>
          <a:cs typeface="+mn-cs"/>
        </a:defRPr>
      </a:lvl5pPr>
      <a:lvl6pPr marL="3429000" algn="l" defTabSz="1371600" rtl="0" eaLnBrk="1" latinLnBrk="0" hangingPunct="1">
        <a:defRPr sz="2800" kern="1200">
          <a:solidFill>
            <a:schemeClr val="tx1"/>
          </a:solidFill>
          <a:latin typeface="+mn-lt"/>
          <a:ea typeface="+mn-ea"/>
          <a:cs typeface="+mn-cs"/>
        </a:defRPr>
      </a:lvl6pPr>
      <a:lvl7pPr marL="4114800" algn="l" defTabSz="1371600" rtl="0" eaLnBrk="1" latinLnBrk="0" hangingPunct="1">
        <a:defRPr sz="2800" kern="1200">
          <a:solidFill>
            <a:schemeClr val="tx1"/>
          </a:solidFill>
          <a:latin typeface="+mn-lt"/>
          <a:ea typeface="+mn-ea"/>
          <a:cs typeface="+mn-cs"/>
        </a:defRPr>
      </a:lvl7pPr>
      <a:lvl8pPr marL="4800600" algn="l" defTabSz="1371600" rtl="0" eaLnBrk="1" latinLnBrk="0" hangingPunct="1">
        <a:defRPr sz="2800" kern="1200">
          <a:solidFill>
            <a:schemeClr val="tx1"/>
          </a:solidFill>
          <a:latin typeface="+mn-lt"/>
          <a:ea typeface="+mn-ea"/>
          <a:cs typeface="+mn-cs"/>
        </a:defRPr>
      </a:lvl8pPr>
      <a:lvl9pPr marL="5486400" algn="l" defTabSz="13716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storymaps.arcgis.com/stories/ab8e1ba5fb6b451eb95bebe5036d2fd9"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storymaps.arcgis.com/stories/bd705b63fab44a5a8a37c15315c036b8"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hyperlink" Target="https://storymaps.arcgis.com/stories/8209dd1f7fbb4d58bf7a9190533b62d4"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s://storymaps.arcgis.com/stories/fb8cfe51dc314a9c8fcade19b56f9128"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storymaps.arcgis.com/stories/cb4138509c814a509f5a84b255a42b80"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FE5F33-F80B-4B92-BADD-8FA4D528E06A}"/>
              </a:ext>
            </a:extLst>
          </p:cNvPr>
          <p:cNvPicPr>
            <a:picLocks noChangeAspect="1"/>
          </p:cNvPicPr>
          <p:nvPr/>
        </p:nvPicPr>
        <p:blipFill rotWithShape="1">
          <a:blip r:embed="rId3"/>
          <a:srcRect l="9336" t="15516" r="17597" b="16681"/>
          <a:stretch/>
        </p:blipFill>
        <p:spPr>
          <a:xfrm>
            <a:off x="9304420" y="-1188795"/>
            <a:ext cx="10924674" cy="10287002"/>
          </a:xfrm>
          <a:prstGeom prst="ellipse">
            <a:avLst/>
          </a:prstGeom>
          <a:ln w="76200">
            <a:solidFill>
              <a:schemeClr val="accent4"/>
            </a:solidFill>
          </a:ln>
        </p:spPr>
      </p:pic>
      <p:sp>
        <p:nvSpPr>
          <p:cNvPr id="3" name="Rectangle 2">
            <a:extLst>
              <a:ext uri="{FF2B5EF4-FFF2-40B4-BE49-F238E27FC236}">
                <a16:creationId xmlns:a16="http://schemas.microsoft.com/office/drawing/2014/main" id="{0428E83B-1E7D-40F0-B7FC-6753074A7F65}"/>
              </a:ext>
            </a:extLst>
          </p:cNvPr>
          <p:cNvSpPr/>
          <p:nvPr/>
        </p:nvSpPr>
        <p:spPr>
          <a:xfrm>
            <a:off x="160418" y="6769768"/>
            <a:ext cx="9144002" cy="669767"/>
          </a:xfrm>
          <a:prstGeom prst="rect">
            <a:avLst/>
          </a:prstGeom>
          <a:solidFill>
            <a:srgbClr val="00A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7449" y="2855225"/>
            <a:ext cx="9047181" cy="3385542"/>
          </a:xfrm>
          <a:prstGeom prst="rect">
            <a:avLst/>
          </a:prstGeom>
          <a:noFill/>
        </p:spPr>
        <p:txBody>
          <a:bodyPr wrap="square" lIns="91440" tIns="45720" rIns="91440" bIns="45720" rtlCol="0">
            <a:spAutoFit/>
          </a:bodyPr>
          <a:lstStyle/>
          <a:p>
            <a:r>
              <a:rPr lang="en-US" sz="8000" b="1" dirty="0">
                <a:solidFill>
                  <a:srgbClr val="FFFFFF"/>
                </a:solidFill>
                <a:effectLst/>
                <a:latin typeface="Montserrat" pitchFamily="2" charset="0"/>
                <a:ea typeface="Open Sans" panose="020B0606030504020204" pitchFamily="34" charset="0"/>
                <a:cs typeface="Mongolian Baiti" panose="03000500000000000000" pitchFamily="66" charset="0"/>
              </a:rPr>
              <a:t>FY 2023-24 Budget Kickoff</a:t>
            </a:r>
            <a:endParaRPr lang="en-US" sz="8000" dirty="0">
              <a:latin typeface="Montserrat" pitchFamily="2" charset="0"/>
              <a:ea typeface="Open Sans" panose="020B0606030504020204" pitchFamily="34" charset="0"/>
              <a:cs typeface="Mongolian Baiti" panose="03000500000000000000" pitchFamily="66" charset="0"/>
            </a:endParaRPr>
          </a:p>
          <a:p>
            <a:r>
              <a:rPr lang="en-US" sz="5400" b="1" dirty="0">
                <a:solidFill>
                  <a:srgbClr val="FFFFFF"/>
                </a:solidFill>
                <a:effectLst/>
                <a:latin typeface="Montserrat" pitchFamily="2" charset="0"/>
                <a:ea typeface="Open Sans" panose="020B0606030504020204" pitchFamily="34" charset="0"/>
                <a:cs typeface="Mongolian Baiti" panose="03000500000000000000" pitchFamily="66" charset="0"/>
              </a:rPr>
              <a:t>with Mayor and Council</a:t>
            </a:r>
            <a:endParaRPr lang="en-US" sz="5400" dirty="0">
              <a:latin typeface="Montserrat" pitchFamily="2" charset="0"/>
              <a:ea typeface="Open Sans" panose="020B0606030504020204" pitchFamily="34" charset="0"/>
              <a:cs typeface="Mongolian Baiti" panose="03000500000000000000" pitchFamily="66" charset="0"/>
            </a:endParaRPr>
          </a:p>
        </p:txBody>
      </p:sp>
      <p:sp>
        <p:nvSpPr>
          <p:cNvPr id="4" name="TextBox 3"/>
          <p:cNvSpPr txBox="1"/>
          <p:nvPr/>
        </p:nvSpPr>
        <p:spPr>
          <a:xfrm>
            <a:off x="257239" y="7736373"/>
            <a:ext cx="9207603" cy="1200329"/>
          </a:xfrm>
          <a:prstGeom prst="rect">
            <a:avLst/>
          </a:prstGeom>
          <a:noFill/>
        </p:spPr>
        <p:txBody>
          <a:bodyPr wrap="square" lIns="91440" tIns="45720" rIns="91440" bIns="45720" rtlCol="0">
            <a:spAutoFit/>
          </a:bodyPr>
          <a:lstStyle/>
          <a:p>
            <a:r>
              <a:rPr lang="en-US" sz="3600" dirty="0">
                <a:solidFill>
                  <a:prstClr val="white"/>
                </a:solidFill>
                <a:ea typeface="Open Sans" panose="020B0606030504020204" pitchFamily="34" charset="0"/>
                <a:cs typeface="Open Sans" panose="020B0606030504020204" pitchFamily="34" charset="0"/>
              </a:rPr>
              <a:t>Council Conference Room</a:t>
            </a:r>
          </a:p>
          <a:p>
            <a:r>
              <a:rPr lang="en-US" sz="3600" dirty="0">
                <a:solidFill>
                  <a:prstClr val="white"/>
                </a:solidFill>
                <a:ea typeface="Open Sans" panose="020B0606030504020204" pitchFamily="34" charset="0"/>
                <a:cs typeface="Open Sans" panose="020B0606030504020204" pitchFamily="34" charset="0"/>
              </a:rPr>
              <a:t>Thursday, October 27, 2022 | 4:00 p.m</a:t>
            </a:r>
            <a:r>
              <a:rPr lang="en-US" sz="2800" dirty="0">
                <a:solidFill>
                  <a:prstClr val="white"/>
                </a:solidFill>
                <a:ea typeface="Open Sans" panose="020B0606030504020204" pitchFamily="34" charset="0"/>
                <a:cs typeface="Open Sans" panose="020B0606030504020204" pitchFamily="34"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49" y="337710"/>
            <a:ext cx="3320718" cy="1534172"/>
          </a:xfrm>
          <a:prstGeom prst="rect">
            <a:avLst/>
          </a:prstGeom>
        </p:spPr>
      </p:pic>
    </p:spTree>
    <p:extLst>
      <p:ext uri="{BB962C8B-B14F-4D97-AF65-F5344CB8AC3E}">
        <p14:creationId xmlns:p14="http://schemas.microsoft.com/office/powerpoint/2010/main" val="338541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099" y="52428"/>
            <a:ext cx="14333262" cy="2404872"/>
          </a:xfrm>
        </p:spPr>
        <p:txBody>
          <a:bodyPr>
            <a:noAutofit/>
          </a:bodyPr>
          <a:lstStyle/>
          <a:p>
            <a:pPr algn="ctr"/>
            <a:r>
              <a:rPr lang="en-US" sz="6400" b="1" dirty="0">
                <a:latin typeface="+mj-lt"/>
                <a:ea typeface="Open Sans" panose="020B0606030504020204" pitchFamily="34" charset="0"/>
              </a:rPr>
              <a:t>Action Items to Achieve</a:t>
            </a:r>
            <a:br>
              <a:rPr lang="en-US" sz="6400" b="1" dirty="0">
                <a:latin typeface="+mj-lt"/>
                <a:ea typeface="Open Sans" panose="020B0606030504020204" pitchFamily="34" charset="0"/>
              </a:rPr>
            </a:br>
            <a:r>
              <a:rPr lang="en-US" sz="6400" b="1" dirty="0">
                <a:latin typeface="+mj-lt"/>
                <a:ea typeface="Open Sans" panose="020B0606030504020204" pitchFamily="34" charset="0"/>
              </a:rPr>
              <a:t>the Strategic Framework Goals</a:t>
            </a:r>
          </a:p>
        </p:txBody>
      </p:sp>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356616" y="4098388"/>
            <a:ext cx="1770129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indent="0" algn="ctr">
              <a:spcBef>
                <a:spcPts val="0"/>
              </a:spcBef>
              <a:spcAft>
                <a:spcPts val="0"/>
              </a:spcAft>
              <a:buNone/>
            </a:pPr>
            <a:r>
              <a:rPr lang="en-US" sz="2500" b="0" i="0" dirty="0">
                <a:effectLst/>
                <a:latin typeface="+mn-lt"/>
              </a:rPr>
              <a:t>Smart and sustainable solutions, ideas that promote efficiency and connectivity, leverage partnerships and outside funding, make Chandler a global technology destination, and invest in technology infrastructure.</a:t>
            </a:r>
          </a:p>
          <a:p>
            <a:pPr marL="0" marR="0" indent="0" algn="l">
              <a:spcBef>
                <a:spcPts val="0"/>
              </a:spcBef>
              <a:spcAft>
                <a:spcPts val="0"/>
              </a:spcAft>
              <a:buNone/>
            </a:pPr>
            <a:endParaRPr lang="en-US" sz="3200" b="0" i="0" dirty="0">
              <a:effectLst/>
            </a:endParaRPr>
          </a:p>
        </p:txBody>
      </p:sp>
      <p:sp>
        <p:nvSpPr>
          <p:cNvPr id="10" name="Rectangle 1">
            <a:extLst>
              <a:ext uri="{FF2B5EF4-FFF2-40B4-BE49-F238E27FC236}">
                <a16:creationId xmlns:a16="http://schemas.microsoft.com/office/drawing/2014/main" id="{60F9EE73-87E2-4299-912D-6496706237D6}"/>
              </a:ext>
            </a:extLst>
          </p:cNvPr>
          <p:cNvSpPr txBox="1">
            <a:spLocks noChangeArrowheads="1"/>
          </p:cNvSpPr>
          <p:nvPr/>
        </p:nvSpPr>
        <p:spPr bwMode="auto">
          <a:xfrm>
            <a:off x="1375179" y="2691012"/>
            <a:ext cx="1602995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00" eaLnBrk="0" fontAlgn="base" hangingPunct="0">
              <a:spcBef>
                <a:spcPct val="0"/>
              </a:spcBef>
              <a:spcAft>
                <a:spcPct val="0"/>
              </a:spcAft>
              <a:buNone/>
            </a:pPr>
            <a:r>
              <a:rPr lang="en-US" altLang="en-US" sz="4800" b="1" dirty="0">
                <a:solidFill>
                  <a:srgbClr val="FFFFFF"/>
                </a:solidFill>
                <a:latin typeface="+mn-lt"/>
              </a:rPr>
              <a:t>Innovation &amp; Technology, 2 Year Action Plan</a:t>
            </a:r>
          </a:p>
          <a:p>
            <a:pPr marL="0" indent="0" algn="ctr" defTabSz="914400" eaLnBrk="0" fontAlgn="base" hangingPunct="0">
              <a:spcBef>
                <a:spcPct val="0"/>
              </a:spcBef>
              <a:spcAft>
                <a:spcPct val="0"/>
              </a:spcAft>
              <a:buNone/>
            </a:pPr>
            <a:r>
              <a:rPr lang="en-US" sz="1800" u="sng" dirty="0">
                <a:solidFill>
                  <a:srgbClr val="0563C1"/>
                </a:solidFill>
                <a:effectLst/>
                <a:latin typeface="+mn-lt"/>
                <a:ea typeface="Calibri" panose="020F0502020204030204" pitchFamily="34" charset="0"/>
                <a:hlinkClick r:id="rId3"/>
              </a:rPr>
              <a:t>Innovation &amp; Technology</a:t>
            </a:r>
            <a:endParaRPr lang="en-US" sz="1800" dirty="0">
              <a:effectLst/>
              <a:latin typeface="+mn-lt"/>
              <a:ea typeface="Calibri" panose="020F0502020204030204" pitchFamily="34" charset="0"/>
            </a:endParaRPr>
          </a:p>
        </p:txBody>
      </p:sp>
      <p:sp>
        <p:nvSpPr>
          <p:cNvPr id="3" name="TextBox 2">
            <a:extLst>
              <a:ext uri="{FF2B5EF4-FFF2-40B4-BE49-F238E27FC236}">
                <a16:creationId xmlns:a16="http://schemas.microsoft.com/office/drawing/2014/main" id="{B9357661-7F8A-4441-A825-74DEF6A70B65}"/>
              </a:ext>
            </a:extLst>
          </p:cNvPr>
          <p:cNvSpPr txBox="1"/>
          <p:nvPr/>
        </p:nvSpPr>
        <p:spPr>
          <a:xfrm>
            <a:off x="458941" y="5265174"/>
            <a:ext cx="5502165" cy="8063746"/>
          </a:xfrm>
          <a:prstGeom prst="rect">
            <a:avLst/>
          </a:prstGeom>
          <a:noFill/>
          <a:ln>
            <a:noFill/>
          </a:ln>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Completed</a:t>
            </a:r>
            <a:endParaRPr lang="en-US" dirty="0"/>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5 Electric vehicle charging stations at City Hall, Development Serv., and Fleet (solar) </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5 additional electric vehicles added  to Fleet</a:t>
            </a:r>
          </a:p>
          <a:p>
            <a:pPr marL="342900" indent="-34290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Adding stipulations by P&amp;Z and City Council to have wiring for charging stations in new </a:t>
            </a:r>
            <a:r>
              <a:rPr lang="en-US" sz="1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devl</a:t>
            </a: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efficiency requirements included in readoption of building code</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Code updated to allow case by case approval of permeable pavers in lieu of asphalt</a:t>
            </a:r>
          </a:p>
          <a:p>
            <a:pPr marL="342900" indent="-34290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Two additional tools for security implemented</a:t>
            </a: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Neighborhood Resources data solution implemented (Building Blocks)</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Fleet management system implemented</a:t>
            </a:r>
          </a:p>
          <a:p>
            <a:pPr marL="342900" indent="-34290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Brand standards updated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82993D9D-C04A-43ED-A6CC-19B5D9310180}"/>
              </a:ext>
            </a:extLst>
          </p:cNvPr>
          <p:cNvSpPr txBox="1"/>
          <p:nvPr/>
        </p:nvSpPr>
        <p:spPr>
          <a:xfrm>
            <a:off x="6506748" y="5265174"/>
            <a:ext cx="5502165" cy="4462760"/>
          </a:xfrm>
          <a:prstGeom prst="rect">
            <a:avLst/>
          </a:prstGeom>
          <a:noFill/>
          <a:ln>
            <a:noFill/>
          </a:ln>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In Process</a:t>
            </a:r>
            <a:endParaRPr lang="en-US" dirty="0"/>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MAG RFP for electric vehicle charging feasibility study</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Audit Solicitation &amp; </a:t>
            </a: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Cap upgrades</a:t>
            </a: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LED streetlight conversion contract approval</a:t>
            </a:r>
          </a:p>
          <a:p>
            <a:pPr marL="342900" indent="-34290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RFP for solar expansion plan</a:t>
            </a:r>
          </a:p>
          <a:p>
            <a:pPr marL="342900" indent="-34290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Review data center zoning requirements</a:t>
            </a:r>
          </a:p>
          <a:p>
            <a:pPr marL="342900" indent="-34290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City facilit</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y review for conversion to LED/touchless lighting</a:t>
            </a:r>
          </a:p>
          <a:p>
            <a:pPr marL="342900" indent="-342900">
              <a:buFont typeface="Arial" panose="020B0604020202020204" pitchFamily="34" charset="0"/>
              <a:buChar char="•"/>
            </a:pP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Automation of several paper/manual signature type processes including Utility billing changes</a:t>
            </a: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HR Digital Recruitment and marketing</a:t>
            </a: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Citywide Fiber upgrades</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8" name="TextBox 7">
            <a:extLst>
              <a:ext uri="{FF2B5EF4-FFF2-40B4-BE49-F238E27FC236}">
                <a16:creationId xmlns:a16="http://schemas.microsoft.com/office/drawing/2014/main" id="{5B558B50-C175-4878-B85B-069B4A8F81EB}"/>
              </a:ext>
            </a:extLst>
          </p:cNvPr>
          <p:cNvSpPr txBox="1"/>
          <p:nvPr/>
        </p:nvSpPr>
        <p:spPr>
          <a:xfrm>
            <a:off x="12371221" y="5315375"/>
            <a:ext cx="5502165" cy="2246769"/>
          </a:xfrm>
          <a:prstGeom prst="rect">
            <a:avLst/>
          </a:prstGeom>
          <a:noFill/>
          <a:ln>
            <a:noFill/>
          </a:ln>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Yet to Start</a:t>
            </a:r>
            <a:endParaRPr lang="en-US" dirty="0"/>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Hardware distribution for in field plan review of as-built maps</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Automate compensation management system</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a:p>
            <a:endParaRPr lang="en-US" dirty="0"/>
          </a:p>
          <a:p>
            <a:endParaRPr lang="en-US" dirty="0"/>
          </a:p>
        </p:txBody>
      </p:sp>
      <p:sp>
        <p:nvSpPr>
          <p:cNvPr id="11" name="Rectangle 10">
            <a:extLst>
              <a:ext uri="{FF2B5EF4-FFF2-40B4-BE49-F238E27FC236}">
                <a16:creationId xmlns:a16="http://schemas.microsoft.com/office/drawing/2014/main" id="{3CECCE91-82D5-49EC-A58A-C8FAFEF50940}"/>
              </a:ext>
            </a:extLst>
          </p:cNvPr>
          <p:cNvSpPr/>
          <p:nvPr/>
        </p:nvSpPr>
        <p:spPr>
          <a:xfrm>
            <a:off x="356616" y="5265174"/>
            <a:ext cx="5789016" cy="4650251"/>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F59F0C-6185-48B7-B7FD-F3A6872580FC}"/>
              </a:ext>
            </a:extLst>
          </p:cNvPr>
          <p:cNvSpPr/>
          <p:nvPr/>
        </p:nvSpPr>
        <p:spPr>
          <a:xfrm>
            <a:off x="6322222" y="5265174"/>
            <a:ext cx="5789016" cy="4650252"/>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50BE513-DEB7-4BD0-94A7-34269CF8DD9C}"/>
              </a:ext>
            </a:extLst>
          </p:cNvPr>
          <p:cNvSpPr/>
          <p:nvPr/>
        </p:nvSpPr>
        <p:spPr>
          <a:xfrm>
            <a:off x="12268896" y="5265174"/>
            <a:ext cx="5789016" cy="4634486"/>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Right-Up 14">
            <a:extLst>
              <a:ext uri="{FF2B5EF4-FFF2-40B4-BE49-F238E27FC236}">
                <a16:creationId xmlns:a16="http://schemas.microsoft.com/office/drawing/2014/main" id="{832D8874-62B8-461F-A3F8-28479F9655F5}"/>
              </a:ext>
            </a:extLst>
          </p:cNvPr>
          <p:cNvSpPr/>
          <p:nvPr/>
        </p:nvSpPr>
        <p:spPr>
          <a:xfrm>
            <a:off x="833947" y="832031"/>
            <a:ext cx="1216152" cy="850392"/>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7BBFAE-831E-45DE-976B-FE5F1599E880}"/>
              </a:ext>
            </a:extLst>
          </p:cNvPr>
          <p:cNvSpPr/>
          <p:nvPr/>
        </p:nvSpPr>
        <p:spPr>
          <a:xfrm rot="5400000">
            <a:off x="8913387" y="-6695745"/>
            <a:ext cx="461220" cy="18119559"/>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heckbox Checked with solid fill">
            <a:extLst>
              <a:ext uri="{FF2B5EF4-FFF2-40B4-BE49-F238E27FC236}">
                <a16:creationId xmlns:a16="http://schemas.microsoft.com/office/drawing/2014/main" id="{56BB98C1-CFE0-47E7-A2B9-B7E9EF7DD9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2874" y="5239059"/>
            <a:ext cx="1035038" cy="1035038"/>
          </a:xfrm>
          <a:prstGeom prst="rect">
            <a:avLst/>
          </a:prstGeom>
        </p:spPr>
      </p:pic>
    </p:spTree>
    <p:extLst>
      <p:ext uri="{BB962C8B-B14F-4D97-AF65-F5344CB8AC3E}">
        <p14:creationId xmlns:p14="http://schemas.microsoft.com/office/powerpoint/2010/main" val="181581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305" y="102035"/>
            <a:ext cx="14161386" cy="2404872"/>
          </a:xfrm>
        </p:spPr>
        <p:txBody>
          <a:bodyPr>
            <a:noAutofit/>
          </a:bodyPr>
          <a:lstStyle/>
          <a:p>
            <a:pPr algn="ctr"/>
            <a:r>
              <a:rPr lang="en-US" sz="6400" b="1" dirty="0">
                <a:latin typeface="+mj-lt"/>
                <a:ea typeface="Open Sans" panose="020B0606030504020204" pitchFamily="34" charset="0"/>
              </a:rPr>
              <a:t>Action Items to Achieve</a:t>
            </a:r>
            <a:br>
              <a:rPr lang="en-US" sz="6400" b="1" dirty="0">
                <a:latin typeface="+mj-lt"/>
                <a:ea typeface="Open Sans" panose="020B0606030504020204" pitchFamily="34" charset="0"/>
              </a:rPr>
            </a:br>
            <a:r>
              <a:rPr lang="en-US" sz="6400" b="1" dirty="0">
                <a:latin typeface="+mj-lt"/>
                <a:ea typeface="Open Sans" panose="020B0606030504020204" pitchFamily="34" charset="0"/>
              </a:rPr>
              <a:t>the Strategic Framework Goals</a:t>
            </a:r>
          </a:p>
        </p:txBody>
      </p:sp>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278823" y="3736440"/>
            <a:ext cx="17782490" cy="16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indent="0" algn="ctr">
              <a:spcBef>
                <a:spcPts val="0"/>
              </a:spcBef>
              <a:spcAft>
                <a:spcPts val="0"/>
              </a:spcAft>
              <a:buNone/>
            </a:pPr>
            <a:r>
              <a:rPr lang="en-US" sz="2500" b="0" i="0" dirty="0">
                <a:effectLst/>
                <a:latin typeface="+mn-lt"/>
              </a:rPr>
              <a:t>Integrated options to access employment corridors, convenient connections to East Valley, high-tech transit options, safe and attractive roadways and traffic systems, connect neighborhoods and places with multimodal pathways, and leverage regional resources.</a:t>
            </a:r>
          </a:p>
          <a:p>
            <a:pPr marL="0" marR="0" indent="0" algn="ctr">
              <a:spcBef>
                <a:spcPts val="0"/>
              </a:spcBef>
              <a:spcAft>
                <a:spcPts val="0"/>
              </a:spcAft>
              <a:buNone/>
            </a:pPr>
            <a:endParaRPr lang="en-US" sz="2800" b="0" i="0" dirty="0">
              <a:effectLst/>
              <a:latin typeface="+mn-lt"/>
            </a:endParaRPr>
          </a:p>
        </p:txBody>
      </p:sp>
      <p:sp>
        <p:nvSpPr>
          <p:cNvPr id="10" name="Rectangle 1">
            <a:extLst>
              <a:ext uri="{FF2B5EF4-FFF2-40B4-BE49-F238E27FC236}">
                <a16:creationId xmlns:a16="http://schemas.microsoft.com/office/drawing/2014/main" id="{60F9EE73-87E2-4299-912D-6496706237D6}"/>
              </a:ext>
            </a:extLst>
          </p:cNvPr>
          <p:cNvSpPr txBox="1">
            <a:spLocks noChangeArrowheads="1"/>
          </p:cNvSpPr>
          <p:nvPr/>
        </p:nvSpPr>
        <p:spPr bwMode="auto">
          <a:xfrm>
            <a:off x="356616" y="2561044"/>
            <a:ext cx="1778249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00" eaLnBrk="0" fontAlgn="base" hangingPunct="0">
              <a:spcBef>
                <a:spcPct val="0"/>
              </a:spcBef>
              <a:spcAft>
                <a:spcPct val="0"/>
              </a:spcAft>
              <a:buNone/>
            </a:pPr>
            <a:r>
              <a:rPr lang="en-US" altLang="en-US" sz="4800" b="1" dirty="0">
                <a:solidFill>
                  <a:srgbClr val="FFFFFF"/>
                </a:solidFill>
                <a:latin typeface="+mn-lt"/>
              </a:rPr>
              <a:t>Mobility, 2 Year Action Plan</a:t>
            </a:r>
          </a:p>
          <a:p>
            <a:pPr marL="0" indent="0" algn="ctr" defTabSz="914400" eaLnBrk="0" fontAlgn="base" hangingPunct="0">
              <a:spcBef>
                <a:spcPct val="0"/>
              </a:spcBef>
              <a:spcAft>
                <a:spcPct val="0"/>
              </a:spcAft>
              <a:buNone/>
            </a:pPr>
            <a:r>
              <a:rPr lang="en-US" sz="1600" u="sng" dirty="0">
                <a:solidFill>
                  <a:srgbClr val="0563C1"/>
                </a:solidFill>
                <a:effectLst/>
                <a:latin typeface="+mn-lt"/>
                <a:ea typeface="Calibri" panose="020F0502020204030204" pitchFamily="34" charset="0"/>
                <a:hlinkClick r:id="rId3"/>
              </a:rPr>
              <a:t>Mobility</a:t>
            </a:r>
            <a:endParaRPr lang="en-US" sz="1600" dirty="0">
              <a:effectLst/>
              <a:latin typeface="+mn-lt"/>
              <a:ea typeface="Calibri" panose="020F0502020204030204" pitchFamily="34" charset="0"/>
            </a:endParaRPr>
          </a:p>
        </p:txBody>
      </p:sp>
      <p:sp>
        <p:nvSpPr>
          <p:cNvPr id="3" name="TextBox 2">
            <a:extLst>
              <a:ext uri="{FF2B5EF4-FFF2-40B4-BE49-F238E27FC236}">
                <a16:creationId xmlns:a16="http://schemas.microsoft.com/office/drawing/2014/main" id="{B9357661-7F8A-4441-A825-74DEF6A70B65}"/>
              </a:ext>
            </a:extLst>
          </p:cNvPr>
          <p:cNvSpPr txBox="1"/>
          <p:nvPr/>
        </p:nvSpPr>
        <p:spPr>
          <a:xfrm>
            <a:off x="318386" y="5267416"/>
            <a:ext cx="5502165" cy="2739211"/>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Completed</a:t>
            </a:r>
            <a:endParaRPr lang="en-US" sz="1600" dirty="0"/>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Chandler Flex (Active Service)</a:t>
            </a:r>
          </a:p>
          <a:p>
            <a:pPr marL="342900" indent="-342900">
              <a:buFont typeface="Arial" panose="020B0604020202020204" pitchFamily="34" charset="0"/>
              <a:buChar char="•"/>
            </a:pPr>
            <a:r>
              <a:rPr lang="en-US" sz="1600" dirty="0">
                <a:solidFill>
                  <a:schemeClr val="bg1"/>
                </a:solidFill>
                <a:effectLst/>
                <a:ea typeface="Open Sans" panose="020B0606030504020204" pitchFamily="34" charset="0"/>
                <a:cs typeface="Open Sans" panose="020B0606030504020204" pitchFamily="34" charset="0"/>
              </a:rPr>
              <a:t>Arizona Avenue Alternatives Analysis</a:t>
            </a:r>
          </a:p>
          <a:p>
            <a:pPr marL="342900" indent="-342900">
              <a:buFont typeface="Arial" panose="020B0604020202020204" pitchFamily="34" charset="0"/>
              <a:buChar char="•"/>
            </a:pPr>
            <a:r>
              <a:rPr lang="en-US" sz="1600" dirty="0">
                <a:solidFill>
                  <a:schemeClr val="bg1"/>
                </a:solidFill>
                <a:effectLst/>
                <a:ea typeface="Open Sans" panose="020B0606030504020204" pitchFamily="34" charset="0"/>
                <a:cs typeface="Open Sans" panose="020B0606030504020204" pitchFamily="34" charset="0"/>
              </a:rPr>
              <a:t>McClintock Dr., Kyrene &amp; Chandler Rd Bike Lanes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First mile last mile (Active service)</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Road Projects (e.g. Alma School, Gilbert Rd.)</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Western Canal crossing at UPRR </a:t>
            </a:r>
          </a:p>
          <a:p>
            <a:endParaRPr lang="en-US" sz="1600" dirty="0"/>
          </a:p>
          <a:p>
            <a:endParaRPr lang="en-US" sz="1600" dirty="0"/>
          </a:p>
          <a:p>
            <a:endParaRPr lang="en-US" sz="1600" dirty="0"/>
          </a:p>
        </p:txBody>
      </p:sp>
      <p:sp>
        <p:nvSpPr>
          <p:cNvPr id="7" name="TextBox 6">
            <a:extLst>
              <a:ext uri="{FF2B5EF4-FFF2-40B4-BE49-F238E27FC236}">
                <a16:creationId xmlns:a16="http://schemas.microsoft.com/office/drawing/2014/main" id="{82993D9D-C04A-43ED-A6CC-19B5D9310180}"/>
              </a:ext>
            </a:extLst>
          </p:cNvPr>
          <p:cNvSpPr txBox="1"/>
          <p:nvPr/>
        </p:nvSpPr>
        <p:spPr>
          <a:xfrm>
            <a:off x="6280372" y="5233543"/>
            <a:ext cx="5502165" cy="5270417"/>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In Process</a:t>
            </a:r>
            <a:endParaRPr lang="en-US" sz="1600" dirty="0"/>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ADA improvements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LED streetlight conversion</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Canal and Trail Improvements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Frye Rd. Protected Bike Lanes</a:t>
            </a:r>
          </a:p>
          <a:p>
            <a:pPr marL="285750" indent="-285750">
              <a:lnSpc>
                <a:spcPct val="107000"/>
              </a:lnSpc>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 Hunt Hwy. Traffic Calming &amp; Bike Lanes Study</a:t>
            </a:r>
          </a:p>
          <a:p>
            <a:pPr marL="285750" indent="-285750">
              <a:lnSpc>
                <a:spcPct val="107000"/>
              </a:lnSpc>
              <a:buFont typeface="Arial" panose="020B0604020202020204" pitchFamily="34" charset="0"/>
              <a:buChar char="•"/>
            </a:pPr>
            <a:r>
              <a:rPr lang="en-US" sz="1600" dirty="0">
                <a:solidFill>
                  <a:schemeClr val="bg1"/>
                </a:solidFill>
                <a:effectLst/>
                <a:ea typeface="Open Sans" panose="020B0606030504020204" pitchFamily="34" charset="0"/>
                <a:cs typeface="Open Sans" panose="020B0606030504020204" pitchFamily="34" charset="0"/>
              </a:rPr>
              <a:t> Autonomous Vehicles Industry Development</a:t>
            </a:r>
            <a:endParaRPr lang="en-US" sz="1600" dirty="0">
              <a:solidFill>
                <a:schemeClr val="bg1"/>
              </a:solidFill>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Fiberoptic Cable Upgrades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Prop 400 extension </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SE Chandler Arterial Road projects (e.g. Cooper Rd. Chandler Heights)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Bike detection cameras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MAG emerging technology program </a:t>
            </a:r>
          </a:p>
          <a:p>
            <a:pPr marL="285750" indent="-285750">
              <a:lnSpc>
                <a:spcPct val="107000"/>
              </a:lnSpc>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 Price/Ocotillo Shared Use Path</a:t>
            </a:r>
          </a:p>
          <a:p>
            <a:pPr marL="285750" indent="-285750">
              <a:lnSpc>
                <a:spcPct val="107000"/>
              </a:lnSpc>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SE Chandler Arterial Road Improvements</a:t>
            </a: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endParaRPr lang="en-US" sz="1600" dirty="0"/>
          </a:p>
          <a:p>
            <a:endParaRPr lang="en-US" sz="1600" dirty="0"/>
          </a:p>
        </p:txBody>
      </p:sp>
      <p:sp>
        <p:nvSpPr>
          <p:cNvPr id="8" name="TextBox 7">
            <a:extLst>
              <a:ext uri="{FF2B5EF4-FFF2-40B4-BE49-F238E27FC236}">
                <a16:creationId xmlns:a16="http://schemas.microsoft.com/office/drawing/2014/main" id="{5B558B50-C175-4878-B85B-069B4A8F81EB}"/>
              </a:ext>
            </a:extLst>
          </p:cNvPr>
          <p:cNvSpPr txBox="1"/>
          <p:nvPr/>
        </p:nvSpPr>
        <p:spPr>
          <a:xfrm>
            <a:off x="12467449" y="5247611"/>
            <a:ext cx="5502165" cy="2100319"/>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Yet to Start</a:t>
            </a:r>
            <a:endParaRPr lang="en-US" sz="1600" dirty="0">
              <a:solidFill>
                <a:schemeClr val="bg1"/>
              </a:solidFill>
              <a:ea typeface="Open Sans" panose="020B0606030504020204" pitchFamily="34" charset="0"/>
              <a:cs typeface="Open Sans" panose="020B0606030504020204" pitchFamily="34" charset="0"/>
            </a:endParaRPr>
          </a:p>
          <a:p>
            <a:pPr marL="285750" indent="-285750">
              <a:lnSpc>
                <a:spcPct val="107000"/>
              </a:lnSpc>
              <a:buFont typeface="Arial" panose="020B0604020202020204" pitchFamily="34" charset="0"/>
              <a:buChar char="•"/>
            </a:pPr>
            <a:r>
              <a:rPr lang="en-US" sz="1600" dirty="0">
                <a:solidFill>
                  <a:schemeClr val="bg1"/>
                </a:solidFill>
                <a:effectLst/>
                <a:ea typeface="Open Sans" panose="020B0606030504020204" pitchFamily="34" charset="0"/>
                <a:cs typeface="Open Sans" panose="020B0606030504020204" pitchFamily="34" charset="0"/>
              </a:rPr>
              <a:t>Kyrene Road (Chandler Blvd. to Loop 202) Traffic Study</a:t>
            </a:r>
          </a:p>
          <a:p>
            <a:pPr marL="285750" indent="-285750">
              <a:lnSpc>
                <a:spcPct val="107000"/>
              </a:lnSpc>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Road Projects (Cooper Rd. Extension)</a:t>
            </a:r>
          </a:p>
          <a:p>
            <a:pPr marL="285750" indent="-285750">
              <a:lnSpc>
                <a:spcPct val="107000"/>
              </a:lnSpc>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endParaRPr lang="en-US" sz="1600" dirty="0"/>
          </a:p>
          <a:p>
            <a:endParaRPr lang="en-US" sz="1600" dirty="0"/>
          </a:p>
        </p:txBody>
      </p:sp>
      <p:sp>
        <p:nvSpPr>
          <p:cNvPr id="11" name="Rectangle 10">
            <a:extLst>
              <a:ext uri="{FF2B5EF4-FFF2-40B4-BE49-F238E27FC236}">
                <a16:creationId xmlns:a16="http://schemas.microsoft.com/office/drawing/2014/main" id="{B1514129-6779-41E5-8546-CE93613915DD}"/>
              </a:ext>
            </a:extLst>
          </p:cNvPr>
          <p:cNvSpPr/>
          <p:nvPr/>
        </p:nvSpPr>
        <p:spPr>
          <a:xfrm>
            <a:off x="244072" y="5143500"/>
            <a:ext cx="5789016" cy="4703509"/>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58137-BB63-4E33-95FA-ADAC45380F44}"/>
              </a:ext>
            </a:extLst>
          </p:cNvPr>
          <p:cNvSpPr/>
          <p:nvPr/>
        </p:nvSpPr>
        <p:spPr>
          <a:xfrm>
            <a:off x="6275560" y="5135068"/>
            <a:ext cx="5789016" cy="4723520"/>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87A5BA-A266-4C0B-B50F-09FAF5A0DCDD}"/>
              </a:ext>
            </a:extLst>
          </p:cNvPr>
          <p:cNvSpPr/>
          <p:nvPr/>
        </p:nvSpPr>
        <p:spPr>
          <a:xfrm>
            <a:off x="12237546" y="5135068"/>
            <a:ext cx="5789016" cy="4711942"/>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Right-Up 14">
            <a:extLst>
              <a:ext uri="{FF2B5EF4-FFF2-40B4-BE49-F238E27FC236}">
                <a16:creationId xmlns:a16="http://schemas.microsoft.com/office/drawing/2014/main" id="{CE7B8C65-4DC7-4018-853C-976B0637EBCF}"/>
              </a:ext>
            </a:extLst>
          </p:cNvPr>
          <p:cNvSpPr/>
          <p:nvPr/>
        </p:nvSpPr>
        <p:spPr>
          <a:xfrm>
            <a:off x="847153" y="879275"/>
            <a:ext cx="1216152" cy="850392"/>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8BF1A7-EF49-452B-A2CC-0F9C9E815CDF}"/>
              </a:ext>
            </a:extLst>
          </p:cNvPr>
          <p:cNvSpPr/>
          <p:nvPr/>
        </p:nvSpPr>
        <p:spPr>
          <a:xfrm rot="5400000">
            <a:off x="8913388" y="-6677628"/>
            <a:ext cx="461220" cy="18119559"/>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heckbox Checked with solid fill">
            <a:extLst>
              <a:ext uri="{FF2B5EF4-FFF2-40B4-BE49-F238E27FC236}">
                <a16:creationId xmlns:a16="http://schemas.microsoft.com/office/drawing/2014/main" id="{3FA25E7A-36A2-446E-984C-74407E2F62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31018" y="5267416"/>
            <a:ext cx="1035038" cy="1035038"/>
          </a:xfrm>
          <a:prstGeom prst="rect">
            <a:avLst/>
          </a:prstGeom>
        </p:spPr>
      </p:pic>
    </p:spTree>
    <p:extLst>
      <p:ext uri="{BB962C8B-B14F-4D97-AF65-F5344CB8AC3E}">
        <p14:creationId xmlns:p14="http://schemas.microsoft.com/office/powerpoint/2010/main" val="126453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375455" y="3648763"/>
            <a:ext cx="17828322" cy="16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indent="0" algn="ctr">
              <a:spcBef>
                <a:spcPts val="0"/>
              </a:spcBef>
              <a:spcAft>
                <a:spcPts val="0"/>
              </a:spcAft>
              <a:buNone/>
            </a:pPr>
            <a:r>
              <a:rPr lang="en-US" sz="2500" dirty="0">
                <a:latin typeface="+mn-lt"/>
              </a:rPr>
              <a:t>Services aligned with needs in specific areas of the city, holistic approach to neighborhood improvement through internal and external partnerships, quality housing for diverse needs, and well-maintained/enhanced infrastructure</a:t>
            </a:r>
            <a:r>
              <a:rPr lang="en-US" sz="2500" b="0" i="0" dirty="0">
                <a:effectLst/>
                <a:latin typeface="+mn-lt"/>
              </a:rPr>
              <a:t>.</a:t>
            </a:r>
          </a:p>
          <a:p>
            <a:pPr marL="0" marR="0" indent="0" algn="l">
              <a:spcBef>
                <a:spcPts val="0"/>
              </a:spcBef>
              <a:spcAft>
                <a:spcPts val="0"/>
              </a:spcAft>
              <a:buNone/>
            </a:pPr>
            <a:endParaRPr lang="en-US" sz="2800" b="0" i="0" dirty="0">
              <a:effectLst/>
              <a:latin typeface="+mn-lt"/>
            </a:endParaRPr>
          </a:p>
        </p:txBody>
      </p:sp>
      <p:sp>
        <p:nvSpPr>
          <p:cNvPr id="10" name="Rectangle 1">
            <a:extLst>
              <a:ext uri="{FF2B5EF4-FFF2-40B4-BE49-F238E27FC236}">
                <a16:creationId xmlns:a16="http://schemas.microsoft.com/office/drawing/2014/main" id="{60F9EE73-87E2-4299-912D-6496706237D6}"/>
              </a:ext>
            </a:extLst>
          </p:cNvPr>
          <p:cNvSpPr txBox="1">
            <a:spLocks noChangeArrowheads="1"/>
          </p:cNvSpPr>
          <p:nvPr/>
        </p:nvSpPr>
        <p:spPr bwMode="auto">
          <a:xfrm>
            <a:off x="1232886" y="2554550"/>
            <a:ext cx="1602995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00" eaLnBrk="0" fontAlgn="base" hangingPunct="0">
              <a:spcBef>
                <a:spcPct val="0"/>
              </a:spcBef>
              <a:spcAft>
                <a:spcPct val="0"/>
              </a:spcAft>
              <a:buNone/>
            </a:pPr>
            <a:r>
              <a:rPr lang="en-US" altLang="en-US" sz="4800" b="1" dirty="0">
                <a:solidFill>
                  <a:srgbClr val="FFFFFF"/>
                </a:solidFill>
                <a:latin typeface="+mn-lt"/>
              </a:rPr>
              <a:t>Neighborhoods, 2 Year Action Plan</a:t>
            </a:r>
          </a:p>
          <a:p>
            <a:pPr marL="0" indent="0" algn="ctr" defTabSz="914400" eaLnBrk="0" fontAlgn="base" hangingPunct="0">
              <a:spcBef>
                <a:spcPct val="0"/>
              </a:spcBef>
              <a:spcAft>
                <a:spcPct val="0"/>
              </a:spcAft>
              <a:buNone/>
            </a:pPr>
            <a:r>
              <a:rPr lang="en-US" sz="1600" u="sng" dirty="0">
                <a:solidFill>
                  <a:srgbClr val="0563C1"/>
                </a:solidFill>
                <a:effectLst/>
                <a:latin typeface="+mn-lt"/>
                <a:ea typeface="Calibri" panose="020F0502020204030204" pitchFamily="34" charset="0"/>
                <a:hlinkClick r:id="rId3"/>
              </a:rPr>
              <a:t>Neighborhoods</a:t>
            </a:r>
            <a:endParaRPr lang="en-US" sz="1600" dirty="0">
              <a:effectLst/>
              <a:latin typeface="+mn-lt"/>
              <a:ea typeface="Calibri" panose="020F0502020204030204" pitchFamily="34" charset="0"/>
            </a:endParaRPr>
          </a:p>
        </p:txBody>
      </p:sp>
      <p:sp>
        <p:nvSpPr>
          <p:cNvPr id="3" name="TextBox 2">
            <a:extLst>
              <a:ext uri="{FF2B5EF4-FFF2-40B4-BE49-F238E27FC236}">
                <a16:creationId xmlns:a16="http://schemas.microsoft.com/office/drawing/2014/main" id="{B9357661-7F8A-4441-A825-74DEF6A70B65}"/>
              </a:ext>
            </a:extLst>
          </p:cNvPr>
          <p:cNvSpPr txBox="1"/>
          <p:nvPr/>
        </p:nvSpPr>
        <p:spPr>
          <a:xfrm>
            <a:off x="291047" y="5097422"/>
            <a:ext cx="5502165" cy="5940088"/>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Completed</a:t>
            </a:r>
            <a:endParaRPr lang="en-US" sz="1600" dirty="0"/>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Galveston Stakeholder meetings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Partnered with Galveston Elementary for bike safety and bike giveaway</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Identified 29 encampments and remediated 2</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Purchase of Apartments on Trails End for new housing project</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ADA improvements at Mountain View</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Water Infrastructure at Westwood Manor and Chieftain Village</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Pepperwood event over 1301 volunteers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Bilingual pay program</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Galveston and Amberwood Envision Events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Held 3 Golden Neighbors Events</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Emergency Rental Assistance (Active Program)</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IGA with Kyrene Unified School District for Recreational Programing</a:t>
            </a:r>
          </a:p>
          <a:p>
            <a:pPr marL="342900" indent="-342900">
              <a:buFont typeface="Arial" panose="020B0604020202020204" pitchFamily="34" charset="0"/>
              <a:buChar char="•"/>
            </a:pPr>
            <a:r>
              <a:rPr lang="en-US" sz="1600" dirty="0">
                <a:solidFill>
                  <a:schemeClr val="bg1"/>
                </a:solidFill>
                <a:ea typeface="Open Sans" panose="020B0606030504020204" pitchFamily="34" charset="0"/>
                <a:cs typeface="Open Sans" panose="020B0606030504020204" pitchFamily="34" charset="0"/>
              </a:rPr>
              <a:t>Southside Village Conservation District</a:t>
            </a: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endParaRPr lang="en-US" sz="1600" dirty="0"/>
          </a:p>
        </p:txBody>
      </p:sp>
      <p:sp>
        <p:nvSpPr>
          <p:cNvPr id="7" name="TextBox 6">
            <a:extLst>
              <a:ext uri="{FF2B5EF4-FFF2-40B4-BE49-F238E27FC236}">
                <a16:creationId xmlns:a16="http://schemas.microsoft.com/office/drawing/2014/main" id="{82993D9D-C04A-43ED-A6CC-19B5D9310180}"/>
              </a:ext>
            </a:extLst>
          </p:cNvPr>
          <p:cNvSpPr txBox="1"/>
          <p:nvPr/>
        </p:nvSpPr>
        <p:spPr>
          <a:xfrm>
            <a:off x="6412372" y="5103842"/>
            <a:ext cx="5502165" cy="4893647"/>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In Process</a:t>
            </a:r>
            <a:endParaRPr lang="en-US" sz="1600" dirty="0"/>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Continue to hold </a:t>
            </a:r>
            <a:r>
              <a:rPr lang="en-US" dirty="0" err="1">
                <a:solidFill>
                  <a:schemeClr val="bg1"/>
                </a:solidFill>
                <a:ea typeface="Open Sans" panose="020B0606030504020204" pitchFamily="34" charset="0"/>
                <a:cs typeface="Open Sans" panose="020B0606030504020204" pitchFamily="34" charset="0"/>
              </a:rPr>
              <a:t>EVNAACP</a:t>
            </a:r>
            <a:r>
              <a:rPr lang="en-US" dirty="0">
                <a:solidFill>
                  <a:schemeClr val="bg1"/>
                </a:solidFill>
                <a:ea typeface="Open Sans" panose="020B0606030504020204" pitchFamily="34" charset="0"/>
                <a:cs typeface="Open Sans" panose="020B0606030504020204" pitchFamily="34" charset="0"/>
              </a:rPr>
              <a:t> meetings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Donation program with Salvation Army for 120 beds and sheet sets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More than $12,000 in requests for Diversity Mini-grants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RAD project with 157 new housing units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Water Infrastructure at Kingston neighborhood</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Recreational programing at schools IGA</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Review Development Codes to facilitate housing diversity choices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Gazelle Meadows and Harris Park Improvements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SRO grants expanded</a:t>
            </a: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endParaRPr lang="en-US" sz="1600" dirty="0"/>
          </a:p>
        </p:txBody>
      </p:sp>
      <p:sp>
        <p:nvSpPr>
          <p:cNvPr id="8" name="TextBox 7">
            <a:extLst>
              <a:ext uri="{FF2B5EF4-FFF2-40B4-BE49-F238E27FC236}">
                <a16:creationId xmlns:a16="http://schemas.microsoft.com/office/drawing/2014/main" id="{5B558B50-C175-4878-B85B-069B4A8F81EB}"/>
              </a:ext>
            </a:extLst>
          </p:cNvPr>
          <p:cNvSpPr txBox="1"/>
          <p:nvPr/>
        </p:nvSpPr>
        <p:spPr>
          <a:xfrm>
            <a:off x="12382488" y="5103842"/>
            <a:ext cx="5502165" cy="1292662"/>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Yet to Start</a:t>
            </a:r>
            <a:endParaRPr lang="en-US" sz="1600" dirty="0"/>
          </a:p>
          <a:p>
            <a:r>
              <a:rPr lang="en-US" sz="1600" dirty="0">
                <a:solidFill>
                  <a:schemeClr val="bg1"/>
                </a:solidFill>
              </a:rPr>
              <a:t>NA</a:t>
            </a:r>
          </a:p>
          <a:p>
            <a:endParaRPr lang="en-US" sz="1600" dirty="0"/>
          </a:p>
          <a:p>
            <a:endParaRPr lang="en-US" sz="1600" dirty="0"/>
          </a:p>
        </p:txBody>
      </p:sp>
      <p:sp>
        <p:nvSpPr>
          <p:cNvPr id="11" name="Rectangle 10">
            <a:extLst>
              <a:ext uri="{FF2B5EF4-FFF2-40B4-BE49-F238E27FC236}">
                <a16:creationId xmlns:a16="http://schemas.microsoft.com/office/drawing/2014/main" id="{03EE8D7B-BF91-4813-B362-EE81315B1DEA}"/>
              </a:ext>
            </a:extLst>
          </p:cNvPr>
          <p:cNvSpPr/>
          <p:nvPr/>
        </p:nvSpPr>
        <p:spPr>
          <a:xfrm>
            <a:off x="272208" y="5009398"/>
            <a:ext cx="5789016" cy="4829384"/>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1514D4-1941-4F65-954D-DF004576277D}"/>
              </a:ext>
            </a:extLst>
          </p:cNvPr>
          <p:cNvSpPr/>
          <p:nvPr/>
        </p:nvSpPr>
        <p:spPr>
          <a:xfrm>
            <a:off x="6268947" y="5009398"/>
            <a:ext cx="5789015" cy="4829384"/>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3C515D-BFAB-4837-8253-8D8941676885}"/>
              </a:ext>
            </a:extLst>
          </p:cNvPr>
          <p:cNvSpPr/>
          <p:nvPr/>
        </p:nvSpPr>
        <p:spPr>
          <a:xfrm>
            <a:off x="12201387" y="5009398"/>
            <a:ext cx="5853311" cy="4829384"/>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Right-Up 14">
            <a:extLst>
              <a:ext uri="{FF2B5EF4-FFF2-40B4-BE49-F238E27FC236}">
                <a16:creationId xmlns:a16="http://schemas.microsoft.com/office/drawing/2014/main" id="{92D2D366-5075-4268-8168-A8F93DF0257B}"/>
              </a:ext>
            </a:extLst>
          </p:cNvPr>
          <p:cNvSpPr/>
          <p:nvPr/>
        </p:nvSpPr>
        <p:spPr>
          <a:xfrm>
            <a:off x="847153" y="786572"/>
            <a:ext cx="1216152" cy="850392"/>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23D833-7C34-410D-B361-700A309A98E2}"/>
              </a:ext>
            </a:extLst>
          </p:cNvPr>
          <p:cNvSpPr/>
          <p:nvPr/>
        </p:nvSpPr>
        <p:spPr>
          <a:xfrm rot="5400000">
            <a:off x="8913387" y="-6695745"/>
            <a:ext cx="461220" cy="18119559"/>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heckbox Checked with solid fill">
            <a:extLst>
              <a:ext uri="{FF2B5EF4-FFF2-40B4-BE49-F238E27FC236}">
                <a16:creationId xmlns:a16="http://schemas.microsoft.com/office/drawing/2014/main" id="{95CAB83D-590F-47C4-BA16-63EBC77CE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96304" y="4900980"/>
            <a:ext cx="1035038" cy="1035038"/>
          </a:xfrm>
          <a:prstGeom prst="rect">
            <a:avLst/>
          </a:prstGeom>
        </p:spPr>
      </p:pic>
      <p:sp>
        <p:nvSpPr>
          <p:cNvPr id="18" name="Title 1">
            <a:extLst>
              <a:ext uri="{FF2B5EF4-FFF2-40B4-BE49-F238E27FC236}">
                <a16:creationId xmlns:a16="http://schemas.microsoft.com/office/drawing/2014/main" id="{C386D45A-EE0A-41E1-AFF6-09C6702F81B8}"/>
              </a:ext>
            </a:extLst>
          </p:cNvPr>
          <p:cNvSpPr txBox="1">
            <a:spLocks/>
          </p:cNvSpPr>
          <p:nvPr/>
        </p:nvSpPr>
        <p:spPr>
          <a:xfrm>
            <a:off x="2063305" y="4926"/>
            <a:ext cx="14161386" cy="2404872"/>
          </a:xfrm>
          <a:prstGeom prst="rect">
            <a:avLst/>
          </a:prstGeom>
        </p:spPr>
        <p:txBody>
          <a:bodyPr vert="horz" lIns="182880" tIns="91440" rIns="182880" bIns="91440" rtlCol="0" anchor="ctr">
            <a:no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algn="ctr"/>
            <a:r>
              <a:rPr lang="en-US" sz="6400" b="1" dirty="0">
                <a:latin typeface="+mj-lt"/>
                <a:ea typeface="Open Sans" panose="020B0606030504020204" pitchFamily="34" charset="0"/>
              </a:rPr>
              <a:t>Action Items to Achieve</a:t>
            </a:r>
            <a:br>
              <a:rPr lang="en-US" sz="6400" b="1" dirty="0">
                <a:latin typeface="+mj-lt"/>
                <a:ea typeface="Open Sans" panose="020B0606030504020204" pitchFamily="34" charset="0"/>
              </a:rPr>
            </a:br>
            <a:r>
              <a:rPr lang="en-US" sz="6400" b="1" dirty="0">
                <a:latin typeface="+mj-lt"/>
                <a:ea typeface="Open Sans" panose="020B0606030504020204" pitchFamily="34" charset="0"/>
              </a:rPr>
              <a:t>the Strategic Framework Goals</a:t>
            </a:r>
          </a:p>
        </p:txBody>
      </p:sp>
    </p:spTree>
    <p:extLst>
      <p:ext uri="{BB962C8B-B14F-4D97-AF65-F5344CB8AC3E}">
        <p14:creationId xmlns:p14="http://schemas.microsoft.com/office/powerpoint/2010/main" val="389174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405155" y="4057953"/>
            <a:ext cx="17574767" cy="16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indent="0" algn="ctr">
              <a:spcBef>
                <a:spcPts val="0"/>
              </a:spcBef>
              <a:spcAft>
                <a:spcPts val="0"/>
              </a:spcAft>
              <a:buNone/>
            </a:pPr>
            <a:r>
              <a:rPr lang="en-US" sz="2500" b="0" i="0" dirty="0">
                <a:effectLst/>
                <a:latin typeface="+mn-lt"/>
              </a:rPr>
              <a:t>Public safety personnel</a:t>
            </a:r>
            <a:r>
              <a:rPr lang="en-US" sz="2500" dirty="0">
                <a:latin typeface="+mn-lt"/>
              </a:rPr>
              <a:t>/technology/training that supports partnerships, high landscaping and architectural standards, parks and amenities serving the surrounding area, public spaces usable year-round, events capitalizing on Chandler’s culture, and partnerships for cultural and recreational programs</a:t>
            </a:r>
            <a:r>
              <a:rPr lang="en-US" sz="2500" b="0" i="0" dirty="0">
                <a:effectLst/>
                <a:latin typeface="+mn-lt"/>
              </a:rPr>
              <a:t>.</a:t>
            </a:r>
          </a:p>
          <a:p>
            <a:pPr marL="0" marR="0" indent="0" algn="l">
              <a:spcBef>
                <a:spcPts val="0"/>
              </a:spcBef>
              <a:spcAft>
                <a:spcPts val="0"/>
              </a:spcAft>
              <a:buNone/>
            </a:pPr>
            <a:endParaRPr lang="en-US" sz="2800" b="0" i="0" dirty="0">
              <a:effectLst/>
              <a:latin typeface="+mn-lt"/>
            </a:endParaRPr>
          </a:p>
        </p:txBody>
      </p:sp>
      <p:sp>
        <p:nvSpPr>
          <p:cNvPr id="10" name="Rectangle 1">
            <a:extLst>
              <a:ext uri="{FF2B5EF4-FFF2-40B4-BE49-F238E27FC236}">
                <a16:creationId xmlns:a16="http://schemas.microsoft.com/office/drawing/2014/main" id="{60F9EE73-87E2-4299-912D-6496706237D6}"/>
              </a:ext>
            </a:extLst>
          </p:cNvPr>
          <p:cNvSpPr txBox="1">
            <a:spLocks noChangeArrowheads="1"/>
          </p:cNvSpPr>
          <p:nvPr/>
        </p:nvSpPr>
        <p:spPr bwMode="auto">
          <a:xfrm>
            <a:off x="1177564" y="2803197"/>
            <a:ext cx="1602995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00" eaLnBrk="0" fontAlgn="base" hangingPunct="0">
              <a:spcBef>
                <a:spcPct val="0"/>
              </a:spcBef>
              <a:spcAft>
                <a:spcPct val="0"/>
              </a:spcAft>
              <a:buNone/>
            </a:pPr>
            <a:r>
              <a:rPr lang="en-US" altLang="en-US" sz="4800" b="1" dirty="0">
                <a:solidFill>
                  <a:srgbClr val="FFFFFF"/>
                </a:solidFill>
                <a:latin typeface="+mn-lt"/>
              </a:rPr>
              <a:t>Quality of Life, 2 Year Action Plan</a:t>
            </a:r>
          </a:p>
          <a:p>
            <a:pPr marL="0" indent="0" algn="ctr" defTabSz="914400" eaLnBrk="0" fontAlgn="base" hangingPunct="0">
              <a:spcBef>
                <a:spcPct val="0"/>
              </a:spcBef>
              <a:spcAft>
                <a:spcPct val="0"/>
              </a:spcAft>
              <a:buNone/>
            </a:pPr>
            <a:r>
              <a:rPr lang="en-US" sz="1600" u="sng" dirty="0">
                <a:solidFill>
                  <a:srgbClr val="0563C1"/>
                </a:solidFill>
                <a:effectLst/>
                <a:latin typeface="+mn-lt"/>
                <a:ea typeface="Calibri" panose="020F0502020204030204" pitchFamily="34" charset="0"/>
                <a:hlinkClick r:id="rId3"/>
              </a:rPr>
              <a:t>Quality of Life</a:t>
            </a:r>
            <a:endParaRPr lang="en-US" sz="1600" dirty="0">
              <a:effectLst/>
              <a:latin typeface="+mn-lt"/>
              <a:ea typeface="Calibri" panose="020F0502020204030204" pitchFamily="34" charset="0"/>
            </a:endParaRPr>
          </a:p>
        </p:txBody>
      </p:sp>
      <p:sp>
        <p:nvSpPr>
          <p:cNvPr id="3" name="TextBox 2">
            <a:extLst>
              <a:ext uri="{FF2B5EF4-FFF2-40B4-BE49-F238E27FC236}">
                <a16:creationId xmlns:a16="http://schemas.microsoft.com/office/drawing/2014/main" id="{B9357661-7F8A-4441-A825-74DEF6A70B65}"/>
              </a:ext>
            </a:extLst>
          </p:cNvPr>
          <p:cNvSpPr txBox="1"/>
          <p:nvPr/>
        </p:nvSpPr>
        <p:spPr>
          <a:xfrm>
            <a:off x="462564" y="5993642"/>
            <a:ext cx="5502165" cy="4555093"/>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Completed</a:t>
            </a:r>
            <a:endParaRPr lang="en-US" sz="1600" dirty="0"/>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Behavioral Health Unit</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Mental Health Conference</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Support, Mental Health, and Veterans Courts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Homestead North Park (ribbon cutting Nov. 12)</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Lantana Ranch Park</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Field of Honor</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Set up Chandler Museum Foundation</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Recreation virtual platform</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GIS encampment initiative</a:t>
            </a:r>
          </a:p>
          <a:p>
            <a:pPr marL="342900" indent="-342900">
              <a:buFont typeface="Arial" panose="020B0604020202020204" pitchFamily="34" charset="0"/>
              <a:buChar char="•"/>
            </a:pPr>
            <a:endParaRPr lang="en-US" sz="1600" dirty="0">
              <a:solidFill>
                <a:schemeClr val="bg1"/>
              </a:solidFill>
              <a:ea typeface="Open Sans" panose="020B0606030504020204" pitchFamily="34" charset="0"/>
              <a:cs typeface="Open Sans" panose="020B0606030504020204" pitchFamily="34" charset="0"/>
            </a:endParaRPr>
          </a:p>
          <a:p>
            <a:endParaRPr lang="en-US" sz="1600" dirty="0">
              <a:solidFill>
                <a:schemeClr val="bg1"/>
              </a:solidFill>
              <a:ea typeface="Open Sans" panose="020B0606030504020204" pitchFamily="34" charset="0"/>
              <a:cs typeface="Open Sans" panose="020B0606030504020204" pitchFamily="34" charset="0"/>
            </a:endParaRPr>
          </a:p>
          <a:p>
            <a:endParaRPr lang="en-US" sz="1600" dirty="0"/>
          </a:p>
          <a:p>
            <a:endParaRPr lang="en-US" sz="1600" dirty="0"/>
          </a:p>
        </p:txBody>
      </p:sp>
      <p:sp>
        <p:nvSpPr>
          <p:cNvPr id="7" name="TextBox 6">
            <a:extLst>
              <a:ext uri="{FF2B5EF4-FFF2-40B4-BE49-F238E27FC236}">
                <a16:creationId xmlns:a16="http://schemas.microsoft.com/office/drawing/2014/main" id="{82993D9D-C04A-43ED-A6CC-19B5D9310180}"/>
              </a:ext>
            </a:extLst>
          </p:cNvPr>
          <p:cNvSpPr txBox="1"/>
          <p:nvPr/>
        </p:nvSpPr>
        <p:spPr>
          <a:xfrm>
            <a:off x="6422663" y="5967366"/>
            <a:ext cx="5502165" cy="3785652"/>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In Process</a:t>
            </a:r>
            <a:endParaRPr lang="en-US" sz="1600" dirty="0"/>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Navigator Program</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Fire station 2 construction</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Tumbleweed Park softball/baseball complex pre-construction services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Public art projects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Pool Equipment room controller</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Reclaimed Water Interconnect Facility (RWIF)</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Intel / SRP partnership for 230 KV lines</a:t>
            </a:r>
          </a:p>
          <a:p>
            <a:pPr marL="342900" indent="-342900">
              <a:buFont typeface="Arial" panose="020B0604020202020204" pitchFamily="34" charset="0"/>
              <a:buChar char="•"/>
            </a:pPr>
            <a:r>
              <a:rPr lang="en-US" dirty="0">
                <a:solidFill>
                  <a:schemeClr val="bg1"/>
                </a:solidFill>
                <a:ea typeface="Open Sans" panose="020B0606030504020204" pitchFamily="34" charset="0"/>
                <a:cs typeface="Open Sans" panose="020B0606030504020204" pitchFamily="34" charset="0"/>
              </a:rPr>
              <a:t>Change-up panhandling signs</a:t>
            </a:r>
          </a:p>
          <a:p>
            <a:endParaRPr lang="en-US" sz="1600" dirty="0"/>
          </a:p>
          <a:p>
            <a:endParaRPr lang="en-US" sz="1600" dirty="0"/>
          </a:p>
        </p:txBody>
      </p:sp>
      <p:sp>
        <p:nvSpPr>
          <p:cNvPr id="8" name="TextBox 7">
            <a:extLst>
              <a:ext uri="{FF2B5EF4-FFF2-40B4-BE49-F238E27FC236}">
                <a16:creationId xmlns:a16="http://schemas.microsoft.com/office/drawing/2014/main" id="{5B558B50-C175-4878-B85B-069B4A8F81EB}"/>
              </a:ext>
            </a:extLst>
          </p:cNvPr>
          <p:cNvSpPr txBox="1"/>
          <p:nvPr/>
        </p:nvSpPr>
        <p:spPr>
          <a:xfrm>
            <a:off x="12516846" y="5972621"/>
            <a:ext cx="5502165" cy="1015663"/>
          </a:xfrm>
          <a:prstGeom prst="rect">
            <a:avLst/>
          </a:prstGeom>
          <a:noFill/>
          <a:ln>
            <a:noFill/>
          </a:ln>
        </p:spPr>
        <p:txBody>
          <a:bodyPr wrap="square" rtlCol="0">
            <a:spAutoFit/>
          </a:bodyPr>
          <a:lstStyle/>
          <a:p>
            <a:pPr algn="ctr"/>
            <a:r>
              <a:rPr lang="en-US" sz="2800" dirty="0">
                <a:solidFill>
                  <a:schemeClr val="bg1"/>
                </a:solidFill>
                <a:ea typeface="Open Sans" panose="020B0606030504020204" pitchFamily="34" charset="0"/>
                <a:cs typeface="Open Sans" panose="020B0606030504020204" pitchFamily="34" charset="0"/>
              </a:rPr>
              <a:t>Yet to Start</a:t>
            </a:r>
            <a:endParaRPr lang="en-US" sz="1600" dirty="0"/>
          </a:p>
          <a:p>
            <a:r>
              <a:rPr lang="en-US" sz="1600" dirty="0">
                <a:solidFill>
                  <a:schemeClr val="bg1"/>
                </a:solidFill>
              </a:rPr>
              <a:t>NA</a:t>
            </a:r>
          </a:p>
          <a:p>
            <a:endParaRPr lang="en-US" sz="1600" dirty="0"/>
          </a:p>
        </p:txBody>
      </p:sp>
      <p:sp>
        <p:nvSpPr>
          <p:cNvPr id="11" name="Rectangle 10">
            <a:extLst>
              <a:ext uri="{FF2B5EF4-FFF2-40B4-BE49-F238E27FC236}">
                <a16:creationId xmlns:a16="http://schemas.microsoft.com/office/drawing/2014/main" id="{62FF2E62-466E-4D0D-9D14-9D91B3882D73}"/>
              </a:ext>
            </a:extLst>
          </p:cNvPr>
          <p:cNvSpPr/>
          <p:nvPr/>
        </p:nvSpPr>
        <p:spPr>
          <a:xfrm>
            <a:off x="328480" y="5846497"/>
            <a:ext cx="5789016" cy="4034886"/>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23230C-5470-4BCB-B5EB-93B4AD97B2E1}"/>
              </a:ext>
            </a:extLst>
          </p:cNvPr>
          <p:cNvSpPr/>
          <p:nvPr/>
        </p:nvSpPr>
        <p:spPr>
          <a:xfrm>
            <a:off x="6269896" y="5846497"/>
            <a:ext cx="5789016" cy="4034886"/>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6A216E-A0F8-4AC9-B106-17C74382D7DC}"/>
              </a:ext>
            </a:extLst>
          </p:cNvPr>
          <p:cNvSpPr/>
          <p:nvPr/>
        </p:nvSpPr>
        <p:spPr>
          <a:xfrm>
            <a:off x="12229995" y="5845411"/>
            <a:ext cx="5789016" cy="4034886"/>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Right-Up 15">
            <a:extLst>
              <a:ext uri="{FF2B5EF4-FFF2-40B4-BE49-F238E27FC236}">
                <a16:creationId xmlns:a16="http://schemas.microsoft.com/office/drawing/2014/main" id="{75CCC5EC-83AE-404F-B083-4910CCF9F10F}"/>
              </a:ext>
            </a:extLst>
          </p:cNvPr>
          <p:cNvSpPr/>
          <p:nvPr/>
        </p:nvSpPr>
        <p:spPr>
          <a:xfrm>
            <a:off x="847153" y="879275"/>
            <a:ext cx="1216152" cy="850392"/>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5B8CAD-A400-448E-BEE2-A08345FC9255}"/>
              </a:ext>
            </a:extLst>
          </p:cNvPr>
          <p:cNvSpPr/>
          <p:nvPr/>
        </p:nvSpPr>
        <p:spPr>
          <a:xfrm rot="5400000">
            <a:off x="8913387" y="-6695745"/>
            <a:ext cx="461220" cy="18119559"/>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heckbox Checked with solid fill">
            <a:extLst>
              <a:ext uri="{FF2B5EF4-FFF2-40B4-BE49-F238E27FC236}">
                <a16:creationId xmlns:a16="http://schemas.microsoft.com/office/drawing/2014/main" id="{CD538D4E-E281-4DB4-BDD1-17CFC29E10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0117" y="5845411"/>
            <a:ext cx="1035038" cy="1035038"/>
          </a:xfrm>
          <a:prstGeom prst="rect">
            <a:avLst/>
          </a:prstGeom>
        </p:spPr>
      </p:pic>
      <p:sp>
        <p:nvSpPr>
          <p:cNvPr id="17" name="Title 1">
            <a:extLst>
              <a:ext uri="{FF2B5EF4-FFF2-40B4-BE49-F238E27FC236}">
                <a16:creationId xmlns:a16="http://schemas.microsoft.com/office/drawing/2014/main" id="{916132B2-7EF2-4E85-8AD9-40174A7CB800}"/>
              </a:ext>
            </a:extLst>
          </p:cNvPr>
          <p:cNvSpPr txBox="1">
            <a:spLocks/>
          </p:cNvSpPr>
          <p:nvPr/>
        </p:nvSpPr>
        <p:spPr>
          <a:xfrm>
            <a:off x="2063305" y="102035"/>
            <a:ext cx="14161386" cy="2404872"/>
          </a:xfrm>
          <a:prstGeom prst="rect">
            <a:avLst/>
          </a:prstGeom>
        </p:spPr>
        <p:txBody>
          <a:bodyPr vert="horz" lIns="182880" tIns="91440" rIns="182880" bIns="91440" rtlCol="0" anchor="ctr">
            <a:no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algn="ctr"/>
            <a:r>
              <a:rPr lang="en-US" sz="6400" b="1" dirty="0">
                <a:latin typeface="+mj-lt"/>
                <a:ea typeface="Open Sans" panose="020B0606030504020204" pitchFamily="34" charset="0"/>
              </a:rPr>
              <a:t>Action Items to Achieve</a:t>
            </a:r>
            <a:br>
              <a:rPr lang="en-US" sz="6400" b="1" dirty="0">
                <a:latin typeface="+mj-lt"/>
                <a:ea typeface="Open Sans" panose="020B0606030504020204" pitchFamily="34" charset="0"/>
              </a:rPr>
            </a:br>
            <a:r>
              <a:rPr lang="en-US" sz="6400" b="1" dirty="0">
                <a:latin typeface="+mj-lt"/>
                <a:ea typeface="Open Sans" panose="020B0606030504020204" pitchFamily="34" charset="0"/>
              </a:rPr>
              <a:t>the Strategic Framework Goals</a:t>
            </a:r>
          </a:p>
        </p:txBody>
      </p:sp>
    </p:spTree>
    <p:extLst>
      <p:ext uri="{BB962C8B-B14F-4D97-AF65-F5344CB8AC3E}">
        <p14:creationId xmlns:p14="http://schemas.microsoft.com/office/powerpoint/2010/main" val="381119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BB8C3C6-CF9C-41BA-9162-9A708C177D38}"/>
              </a:ext>
            </a:extLst>
          </p:cNvPr>
          <p:cNvSpPr/>
          <p:nvPr/>
        </p:nvSpPr>
        <p:spPr>
          <a:xfrm>
            <a:off x="7879407" y="1419726"/>
            <a:ext cx="8647459" cy="8704334"/>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6884" y="138290"/>
            <a:ext cx="13380879" cy="1487704"/>
          </a:xfrm>
          <a:noFill/>
        </p:spPr>
        <p:txBody>
          <a:bodyPr>
            <a:noAutofit/>
          </a:bodyPr>
          <a:lstStyle/>
          <a:p>
            <a:r>
              <a:rPr lang="en-US" sz="6400" b="1" dirty="0">
                <a:latin typeface="+mj-lt"/>
                <a:ea typeface="Open Sans" panose="020B0606030504020204" pitchFamily="34" charset="0"/>
              </a:rPr>
              <a:t>Good Governance Goals</a:t>
            </a:r>
          </a:p>
        </p:txBody>
      </p:sp>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10555096" y="5238114"/>
            <a:ext cx="4245061"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Char char="•"/>
              <a:tabLst/>
            </a:pPr>
            <a:r>
              <a:rPr lang="en-US" altLang="en-US" sz="3200" dirty="0">
                <a:solidFill>
                  <a:srgbClr val="FFFFFF"/>
                </a:solidFill>
                <a:latin typeface="+mn-lt"/>
              </a:rPr>
              <a:t>Building a 21</a:t>
            </a:r>
            <a:r>
              <a:rPr lang="en-US" altLang="en-US" sz="3200" baseline="30000" dirty="0">
                <a:solidFill>
                  <a:srgbClr val="FFFFFF"/>
                </a:solidFill>
                <a:latin typeface="+mn-lt"/>
              </a:rPr>
              <a:t>st</a:t>
            </a:r>
            <a:r>
              <a:rPr lang="en-US" altLang="en-US" sz="3200" dirty="0">
                <a:solidFill>
                  <a:srgbClr val="FFFFFF"/>
                </a:solidFill>
                <a:latin typeface="+mn-lt"/>
              </a:rPr>
              <a:t> century workforce</a:t>
            </a:r>
          </a:p>
          <a:p>
            <a:pPr marL="0" marR="0" lvl="0" indent="0" algn="l" defTabSz="914400" rtl="0" eaLnBrk="0" fontAlgn="base" latinLnBrk="0" hangingPunct="0">
              <a:spcBef>
                <a:spcPct val="0"/>
              </a:spcBef>
              <a:spcAft>
                <a:spcPct val="0"/>
              </a:spcAft>
              <a:buClrTx/>
              <a:buSzTx/>
              <a:buNone/>
              <a:tabLst/>
            </a:pPr>
            <a:endParaRPr lang="en-US" altLang="en-US" sz="3200" dirty="0">
              <a:solidFill>
                <a:srgbClr val="FFFFFF"/>
              </a:solidFill>
              <a:latin typeface="+mn-lt"/>
            </a:endParaRPr>
          </a:p>
          <a:p>
            <a:pPr marL="0" marR="0" lvl="0" indent="0" algn="l" defTabSz="914400" rtl="0" eaLnBrk="0" fontAlgn="base" latinLnBrk="0" hangingPunct="0">
              <a:spcBef>
                <a:spcPct val="0"/>
              </a:spcBef>
              <a:spcAft>
                <a:spcPct val="0"/>
              </a:spcAft>
              <a:buClrTx/>
              <a:buSzTx/>
              <a:buFontTx/>
              <a:buChar char="•"/>
              <a:tabLst/>
            </a:pPr>
            <a:r>
              <a:rPr lang="en-US" altLang="en-US" sz="3200" dirty="0">
                <a:solidFill>
                  <a:srgbClr val="FFFFFF"/>
                </a:solidFill>
                <a:latin typeface="+mn-lt"/>
              </a:rPr>
              <a:t>Continue PSPRS paydown plan</a:t>
            </a:r>
          </a:p>
          <a:p>
            <a:pPr marL="0" marR="0" lvl="0" indent="0" algn="l" defTabSz="914400" rtl="0" eaLnBrk="0" fontAlgn="base" latinLnBrk="0" hangingPunct="0">
              <a:spcBef>
                <a:spcPct val="0"/>
              </a:spcBef>
              <a:spcAft>
                <a:spcPct val="0"/>
              </a:spcAft>
              <a:buClrTx/>
              <a:buSzTx/>
              <a:buFontTx/>
              <a:buChar char="•"/>
              <a:tabLst/>
            </a:pPr>
            <a:endParaRPr kumimoji="0" lang="en-US" altLang="en-US" sz="3400" b="1" i="0" u="none" strike="noStrike" cap="none" normalizeH="0" baseline="0" dirty="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id="{EA793395-CB90-422D-AD92-E7DC59500CE5}"/>
              </a:ext>
            </a:extLst>
          </p:cNvPr>
          <p:cNvSpPr txBox="1">
            <a:spLocks noChangeArrowheads="1"/>
          </p:cNvSpPr>
          <p:nvPr/>
        </p:nvSpPr>
        <p:spPr bwMode="auto">
          <a:xfrm>
            <a:off x="10545219" y="3385020"/>
            <a:ext cx="51816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defTabSz="914400" eaLnBrk="0" fontAlgn="base" hangingPunct="0">
              <a:spcBef>
                <a:spcPct val="0"/>
              </a:spcBef>
              <a:spcAft>
                <a:spcPct val="0"/>
              </a:spcAft>
              <a:buFontTx/>
              <a:buChar char="•"/>
            </a:pPr>
            <a:r>
              <a:rPr lang="en-US" altLang="en-US" sz="3200" dirty="0">
                <a:solidFill>
                  <a:srgbClr val="FFFFFF"/>
                </a:solidFill>
                <a:latin typeface="+mn-lt"/>
              </a:rPr>
              <a:t>Maximize use of grants and partnerships to achieve strategic goals</a:t>
            </a:r>
          </a:p>
        </p:txBody>
      </p:sp>
      <p:sp>
        <p:nvSpPr>
          <p:cNvPr id="7" name="Oval 6">
            <a:extLst>
              <a:ext uri="{FF2B5EF4-FFF2-40B4-BE49-F238E27FC236}">
                <a16:creationId xmlns:a16="http://schemas.microsoft.com/office/drawing/2014/main" id="{D26A322B-DD71-4E3E-B35D-7FE31EE888A6}"/>
              </a:ext>
            </a:extLst>
          </p:cNvPr>
          <p:cNvSpPr/>
          <p:nvPr/>
        </p:nvSpPr>
        <p:spPr>
          <a:xfrm>
            <a:off x="1720695" y="1419726"/>
            <a:ext cx="8647459" cy="8704334"/>
          </a:xfrm>
          <a:prstGeom prst="ellipse">
            <a:avLst/>
          </a:prstGeom>
          <a:solidFill>
            <a:srgbClr val="00A19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F1EB1271-75E8-4612-AE38-7E3B27051781}"/>
              </a:ext>
            </a:extLst>
          </p:cNvPr>
          <p:cNvSpPr txBox="1">
            <a:spLocks noChangeArrowheads="1"/>
          </p:cNvSpPr>
          <p:nvPr/>
        </p:nvSpPr>
        <p:spPr bwMode="auto">
          <a:xfrm>
            <a:off x="7802987" y="5070091"/>
            <a:ext cx="26274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00" eaLnBrk="0" fontAlgn="base" hangingPunct="0">
              <a:spcBef>
                <a:spcPct val="0"/>
              </a:spcBef>
              <a:spcAft>
                <a:spcPct val="0"/>
              </a:spcAft>
              <a:buNone/>
            </a:pPr>
            <a:r>
              <a:rPr lang="en-US" altLang="en-US" sz="3600" b="1" dirty="0">
                <a:solidFill>
                  <a:srgbClr val="FFFFFF"/>
                </a:solidFill>
                <a:latin typeface="+mj-lt"/>
              </a:rPr>
              <a:t>High Priorities</a:t>
            </a:r>
          </a:p>
        </p:txBody>
      </p:sp>
      <p:sp>
        <p:nvSpPr>
          <p:cNvPr id="9" name="Rectangle 1">
            <a:extLst>
              <a:ext uri="{FF2B5EF4-FFF2-40B4-BE49-F238E27FC236}">
                <a16:creationId xmlns:a16="http://schemas.microsoft.com/office/drawing/2014/main" id="{112E052B-F86A-46C6-8771-DB952992342B}"/>
              </a:ext>
            </a:extLst>
          </p:cNvPr>
          <p:cNvSpPr txBox="1">
            <a:spLocks noChangeArrowheads="1"/>
          </p:cNvSpPr>
          <p:nvPr/>
        </p:nvSpPr>
        <p:spPr bwMode="auto">
          <a:xfrm>
            <a:off x="2893308" y="3195654"/>
            <a:ext cx="5086385"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defTabSz="914400" eaLnBrk="0" fontAlgn="base" hangingPunct="0">
              <a:spcBef>
                <a:spcPct val="0"/>
              </a:spcBef>
              <a:spcAft>
                <a:spcPct val="0"/>
              </a:spcAft>
              <a:buFontTx/>
              <a:buChar char="•"/>
            </a:pPr>
            <a:r>
              <a:rPr lang="en-US" altLang="en-US" sz="3200" dirty="0">
                <a:solidFill>
                  <a:srgbClr val="FFFFFF"/>
                </a:solidFill>
                <a:latin typeface="+mn-lt"/>
              </a:rPr>
              <a:t>Continue technology enhancements to support mobility and efficiency solutions including beginning phase of ERP</a:t>
            </a:r>
            <a:endParaRPr lang="en-US" altLang="en-US" sz="3200" b="1" dirty="0">
              <a:solidFill>
                <a:srgbClr val="FFFFFF"/>
              </a:solidFill>
              <a:latin typeface="+mn-lt"/>
            </a:endParaRPr>
          </a:p>
          <a:p>
            <a:pPr marL="0" indent="0" defTabSz="914400" eaLnBrk="0" fontAlgn="base" hangingPunct="0">
              <a:spcBef>
                <a:spcPct val="0"/>
              </a:spcBef>
              <a:spcAft>
                <a:spcPct val="0"/>
              </a:spcAft>
              <a:buFontTx/>
              <a:buChar char="•"/>
            </a:pPr>
            <a:endParaRPr lang="en-US" altLang="en-US" sz="3400" b="1" dirty="0">
              <a:solidFill>
                <a:schemeClr val="tx1"/>
              </a:solidFill>
              <a:latin typeface="Arial" panose="020B0604020202020204" pitchFamily="34" charset="0"/>
            </a:endParaRPr>
          </a:p>
        </p:txBody>
      </p:sp>
      <p:sp>
        <p:nvSpPr>
          <p:cNvPr id="12" name="Rectangle 1">
            <a:extLst>
              <a:ext uri="{FF2B5EF4-FFF2-40B4-BE49-F238E27FC236}">
                <a16:creationId xmlns:a16="http://schemas.microsoft.com/office/drawing/2014/main" id="{54696930-BB04-49C3-A07E-BD6D0EA0D887}"/>
              </a:ext>
            </a:extLst>
          </p:cNvPr>
          <p:cNvSpPr txBox="1">
            <a:spLocks noChangeArrowheads="1"/>
          </p:cNvSpPr>
          <p:nvPr/>
        </p:nvSpPr>
        <p:spPr bwMode="auto">
          <a:xfrm>
            <a:off x="2515465" y="6713707"/>
            <a:ext cx="546422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defTabSz="914400" eaLnBrk="0" fontAlgn="base" hangingPunct="0">
              <a:spcBef>
                <a:spcPct val="0"/>
              </a:spcBef>
              <a:spcAft>
                <a:spcPct val="0"/>
              </a:spcAft>
            </a:pPr>
            <a:r>
              <a:rPr lang="en-US" altLang="en-US" sz="3200" dirty="0">
                <a:solidFill>
                  <a:srgbClr val="FFFFFF"/>
                </a:solidFill>
                <a:latin typeface="+mn-lt"/>
              </a:rPr>
              <a:t>Maintain existing City buildings based on Building Assessment</a:t>
            </a:r>
          </a:p>
          <a:p>
            <a:pPr marL="0" indent="0" defTabSz="914400" eaLnBrk="0" fontAlgn="base" hangingPunct="0">
              <a:spcBef>
                <a:spcPct val="0"/>
              </a:spcBef>
              <a:spcAft>
                <a:spcPct val="0"/>
              </a:spcAft>
              <a:buNone/>
            </a:pPr>
            <a:endParaRPr lang="en-US" altLang="en-US" sz="3600" dirty="0">
              <a:solidFill>
                <a:srgbClr val="FFFFFF"/>
              </a:solidFill>
            </a:endParaRPr>
          </a:p>
          <a:p>
            <a:pPr marL="0" indent="0" defTabSz="914400" eaLnBrk="0" fontAlgn="base" hangingPunct="0">
              <a:spcBef>
                <a:spcPct val="0"/>
              </a:spcBef>
              <a:spcAft>
                <a:spcPct val="0"/>
              </a:spcAft>
              <a:buFontTx/>
              <a:buChar char="•"/>
            </a:pPr>
            <a:endParaRPr lang="en-US" altLang="en-US" sz="3400" b="1" dirty="0">
              <a:solidFill>
                <a:srgbClr val="FFFFFF"/>
              </a:solidFill>
            </a:endParaRPr>
          </a:p>
          <a:p>
            <a:pPr marL="0" indent="0" defTabSz="914400" eaLnBrk="0" fontAlgn="base" hangingPunct="0">
              <a:spcBef>
                <a:spcPct val="0"/>
              </a:spcBef>
              <a:spcAft>
                <a:spcPct val="0"/>
              </a:spcAft>
              <a:buFontTx/>
              <a:buChar char="•"/>
            </a:pPr>
            <a:endParaRPr lang="en-US" altLang="en-US" sz="3400" b="1" dirty="0">
              <a:solidFill>
                <a:schemeClr val="tx1"/>
              </a:solidFill>
              <a:latin typeface="Arial" panose="020B0604020202020204" pitchFamily="34" charset="0"/>
            </a:endParaRPr>
          </a:p>
        </p:txBody>
      </p:sp>
      <p:sp>
        <p:nvSpPr>
          <p:cNvPr id="15" name="Arrow: Left-Right-Up 14">
            <a:extLst>
              <a:ext uri="{FF2B5EF4-FFF2-40B4-BE49-F238E27FC236}">
                <a16:creationId xmlns:a16="http://schemas.microsoft.com/office/drawing/2014/main" id="{367B8550-EC73-4120-AAB6-58F5A5FCC172}"/>
              </a:ext>
            </a:extLst>
          </p:cNvPr>
          <p:cNvSpPr/>
          <p:nvPr/>
        </p:nvSpPr>
        <p:spPr>
          <a:xfrm>
            <a:off x="16313322" y="456946"/>
            <a:ext cx="1216152" cy="850392"/>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9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EAA7D0-F104-41B9-8B82-35AB89692BCA}"/>
              </a:ext>
            </a:extLst>
          </p:cNvPr>
          <p:cNvPicPr>
            <a:picLocks noChangeAspect="1"/>
          </p:cNvPicPr>
          <p:nvPr/>
        </p:nvPicPr>
        <p:blipFill>
          <a:blip r:embed="rId3"/>
          <a:stretch>
            <a:fillRect/>
          </a:stretch>
        </p:blipFill>
        <p:spPr>
          <a:xfrm>
            <a:off x="10680954" y="0"/>
            <a:ext cx="7607046" cy="10287000"/>
          </a:xfrm>
          <a:prstGeom prst="rect">
            <a:avLst/>
          </a:prstGeom>
        </p:spPr>
      </p:pic>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228600" y="629575"/>
            <a:ext cx="9853005" cy="907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ct val="0"/>
              </a:spcAft>
              <a:buClrTx/>
              <a:buSzTx/>
              <a:tabLst/>
            </a:pPr>
            <a:r>
              <a:rPr kumimoji="0" lang="en-US" altLang="en-US" sz="2800" i="0" u="none" strike="noStrike" cap="none" normalizeH="0" baseline="0" dirty="0">
                <a:ln>
                  <a:noFill/>
                </a:ln>
                <a:solidFill>
                  <a:srgbClr val="FFFFFF"/>
                </a:solidFill>
                <a:effectLst/>
                <a:latin typeface="+mn-lt"/>
                <a:cs typeface="Open Sans" panose="020B0606030504020204" pitchFamily="34" charset="0"/>
              </a:rPr>
              <a:t>Minimize increase in property taxes</a:t>
            </a:r>
          </a:p>
          <a:p>
            <a:pPr marR="0" lvl="0" algn="l" defTabSz="914400" rtl="0" eaLnBrk="0" fontAlgn="base" latinLnBrk="0" hangingPunct="0">
              <a:lnSpc>
                <a:spcPct val="150000"/>
              </a:lnSpc>
              <a:spcBef>
                <a:spcPct val="0"/>
              </a:spcBef>
              <a:spcAft>
                <a:spcPct val="0"/>
              </a:spcAft>
              <a:buClrTx/>
              <a:buSzTx/>
              <a:tabLst/>
            </a:pPr>
            <a:r>
              <a:rPr kumimoji="0" lang="en-US" altLang="en-US" sz="2800" i="0" u="none" strike="noStrike" cap="none" normalizeH="0" baseline="0" dirty="0">
                <a:ln>
                  <a:noFill/>
                </a:ln>
                <a:solidFill>
                  <a:srgbClr val="FFFFFF"/>
                </a:solidFill>
                <a:effectLst/>
                <a:latin typeface="+mn-lt"/>
                <a:cs typeface="Open Sans" panose="020B0606030504020204" pitchFamily="34" charset="0"/>
              </a:rPr>
              <a:t>Maintain, enhance or re-imagine existing infrastructure</a:t>
            </a:r>
          </a:p>
          <a:p>
            <a:pPr marR="0" lvl="0" algn="l" defTabSz="914400" rtl="0" eaLnBrk="0" fontAlgn="base" latinLnBrk="0" hangingPunct="0">
              <a:lnSpc>
                <a:spcPct val="150000"/>
              </a:lnSpc>
              <a:spcBef>
                <a:spcPct val="0"/>
              </a:spcBef>
              <a:spcAft>
                <a:spcPct val="0"/>
              </a:spcAft>
              <a:buClrTx/>
              <a:buSzTx/>
              <a:tabLst/>
            </a:pPr>
            <a:r>
              <a:rPr lang="en-US" altLang="en-US" sz="2800" dirty="0">
                <a:solidFill>
                  <a:srgbClr val="FFFFFF"/>
                </a:solidFill>
                <a:latin typeface="+mn-lt"/>
              </a:rPr>
              <a:t>Finish planned construction of streets, parks, fiber and utility systems</a:t>
            </a:r>
          </a:p>
          <a:p>
            <a:pPr defTabSz="914400" eaLnBrk="0" fontAlgn="base" hangingPunct="0">
              <a:lnSpc>
                <a:spcPct val="150000"/>
              </a:lnSpc>
              <a:spcBef>
                <a:spcPct val="0"/>
              </a:spcBef>
              <a:spcAft>
                <a:spcPct val="0"/>
              </a:spcAft>
            </a:pPr>
            <a:r>
              <a:rPr kumimoji="0" lang="en-US" altLang="en-US" sz="2800" i="0" u="none" strike="noStrike" cap="none" normalizeH="0" baseline="0" dirty="0">
                <a:ln>
                  <a:noFill/>
                </a:ln>
                <a:solidFill>
                  <a:srgbClr val="FFFFFF"/>
                </a:solidFill>
                <a:effectLst/>
                <a:latin typeface="+mn-lt"/>
              </a:rPr>
              <a:t>Prior to adding capital, ensure related ongoing O&amp;M can be supported</a:t>
            </a:r>
          </a:p>
          <a:p>
            <a:pPr defTabSz="914400" eaLnBrk="0" fontAlgn="base" hangingPunct="0">
              <a:lnSpc>
                <a:spcPct val="150000"/>
              </a:lnSpc>
              <a:spcBef>
                <a:spcPct val="0"/>
              </a:spcBef>
              <a:spcAft>
                <a:spcPct val="0"/>
              </a:spcAft>
            </a:pPr>
            <a:r>
              <a:rPr lang="en-US" altLang="en-US" sz="2800" dirty="0">
                <a:solidFill>
                  <a:srgbClr val="FFFFFF"/>
                </a:solidFill>
                <a:latin typeface="+mn-lt"/>
              </a:rPr>
              <a:t>Utilize master plans to guide long-term capital investment</a:t>
            </a:r>
          </a:p>
          <a:p>
            <a:pPr defTabSz="914400" eaLnBrk="0" fontAlgn="base" hangingPunct="0">
              <a:lnSpc>
                <a:spcPct val="150000"/>
              </a:lnSpc>
              <a:spcBef>
                <a:spcPct val="0"/>
              </a:spcBef>
              <a:spcAft>
                <a:spcPct val="0"/>
              </a:spcAft>
            </a:pPr>
            <a:r>
              <a:rPr kumimoji="0" lang="en-US" altLang="en-US" sz="2800" i="0" u="none" strike="noStrike" cap="none" normalizeH="0" baseline="0" dirty="0">
                <a:ln>
                  <a:noFill/>
                </a:ln>
                <a:solidFill>
                  <a:srgbClr val="FFFFFF"/>
                </a:solidFill>
                <a:effectLst/>
                <a:latin typeface="+mn-lt"/>
              </a:rPr>
              <a:t>Deliver on commitments made to residents through 2021 bond election</a:t>
            </a:r>
          </a:p>
          <a:p>
            <a:pPr defTabSz="914400" eaLnBrk="0" fontAlgn="base" hangingPunct="0">
              <a:lnSpc>
                <a:spcPct val="150000"/>
              </a:lnSpc>
              <a:spcBef>
                <a:spcPct val="0"/>
              </a:spcBef>
              <a:spcAft>
                <a:spcPct val="0"/>
              </a:spcAft>
            </a:pPr>
            <a:r>
              <a:rPr kumimoji="0" lang="en-US" altLang="en-US" sz="2800" i="0" u="none" strike="noStrike" cap="none" normalizeH="0" baseline="0" dirty="0">
                <a:ln>
                  <a:noFill/>
                </a:ln>
                <a:solidFill>
                  <a:srgbClr val="FFFFFF"/>
                </a:solidFill>
                <a:effectLst/>
                <a:latin typeface="+mn-lt"/>
              </a:rPr>
              <a:t>Balance inflation, workload, and timely completion of high visibility and grant funded projects</a:t>
            </a:r>
          </a:p>
          <a:p>
            <a:pPr marL="0" indent="0" defTabSz="914400" eaLnBrk="0" fontAlgn="base" hangingPunct="0">
              <a:lnSpc>
                <a:spcPct val="150000"/>
              </a:lnSpc>
              <a:spcBef>
                <a:spcPct val="0"/>
              </a:spcBef>
              <a:spcAft>
                <a:spcPct val="0"/>
              </a:spcAft>
              <a:buNone/>
            </a:pPr>
            <a:r>
              <a:rPr lang="en-US" altLang="en-US" sz="2800" dirty="0">
                <a:solidFill>
                  <a:srgbClr val="FFFFFF"/>
                </a:solidFill>
                <a:latin typeface="+mn-lt"/>
              </a:rPr>
              <a:t> </a:t>
            </a:r>
            <a:r>
              <a:rPr kumimoji="0" lang="en-US" altLang="en-US" sz="2800" i="0" u="none" strike="noStrike" cap="none" normalizeH="0" baseline="0" dirty="0">
                <a:ln>
                  <a:noFill/>
                </a:ln>
                <a:solidFill>
                  <a:srgbClr val="FFFFFF"/>
                </a:solidFill>
                <a:effectLst/>
                <a:latin typeface="+mn-lt"/>
              </a:rPr>
              <a:t> </a:t>
            </a:r>
          </a:p>
        </p:txBody>
      </p:sp>
      <p:sp>
        <p:nvSpPr>
          <p:cNvPr id="9" name="Oval 8">
            <a:extLst>
              <a:ext uri="{FF2B5EF4-FFF2-40B4-BE49-F238E27FC236}">
                <a16:creationId xmlns:a16="http://schemas.microsoft.com/office/drawing/2014/main" id="{1178B485-4746-4153-8C95-8BF442C9E8C0}"/>
              </a:ext>
            </a:extLst>
          </p:cNvPr>
          <p:cNvSpPr/>
          <p:nvPr/>
        </p:nvSpPr>
        <p:spPr>
          <a:xfrm>
            <a:off x="11577649" y="2414490"/>
            <a:ext cx="5753807" cy="5503166"/>
          </a:xfrm>
          <a:prstGeom prst="ellipse">
            <a:avLst/>
          </a:prstGeom>
          <a:solidFill>
            <a:srgbClr val="00A19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85819" y="3708695"/>
            <a:ext cx="5137465" cy="2404872"/>
          </a:xfrm>
        </p:spPr>
        <p:txBody>
          <a:bodyPr>
            <a:noAutofit/>
          </a:bodyPr>
          <a:lstStyle/>
          <a:p>
            <a:pPr algn="ctr"/>
            <a:r>
              <a:rPr lang="en-US" sz="6400" b="1" dirty="0">
                <a:latin typeface="+mj-lt"/>
                <a:ea typeface="Open Sans" panose="020B0606030504020204" pitchFamily="34" charset="0"/>
              </a:rPr>
              <a:t>Capital Guidelines</a:t>
            </a:r>
          </a:p>
        </p:txBody>
      </p:sp>
      <p:sp>
        <p:nvSpPr>
          <p:cNvPr id="8" name="Arrow: Left-Right-Up 7">
            <a:extLst>
              <a:ext uri="{FF2B5EF4-FFF2-40B4-BE49-F238E27FC236}">
                <a16:creationId xmlns:a16="http://schemas.microsoft.com/office/drawing/2014/main" id="{F4CA13D3-423A-4904-A1D0-3898D16AF55C}"/>
              </a:ext>
            </a:extLst>
          </p:cNvPr>
          <p:cNvSpPr/>
          <p:nvPr/>
        </p:nvSpPr>
        <p:spPr>
          <a:xfrm>
            <a:off x="13846475" y="5942453"/>
            <a:ext cx="1216152" cy="850392"/>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44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32943-EB97-4C27-AA8F-0546C2B515D4}"/>
              </a:ext>
            </a:extLst>
          </p:cNvPr>
          <p:cNvPicPr>
            <a:picLocks noChangeAspect="1"/>
          </p:cNvPicPr>
          <p:nvPr/>
        </p:nvPicPr>
        <p:blipFill rotWithShape="1">
          <a:blip r:embed="rId3"/>
          <a:srcRect l="10903" t="-1558" r="35501" b="156"/>
          <a:stretch/>
        </p:blipFill>
        <p:spPr>
          <a:xfrm>
            <a:off x="0" y="-176463"/>
            <a:ext cx="7964421" cy="10447421"/>
          </a:xfrm>
          <a:prstGeom prst="rect">
            <a:avLst/>
          </a:prstGeom>
        </p:spPr>
      </p:pic>
      <p:sp>
        <p:nvSpPr>
          <p:cNvPr id="19" name="Oval 18">
            <a:extLst>
              <a:ext uri="{FF2B5EF4-FFF2-40B4-BE49-F238E27FC236}">
                <a16:creationId xmlns:a16="http://schemas.microsoft.com/office/drawing/2014/main" id="{7B86675F-BA7A-4DED-9BB2-46597B7A92AE}"/>
              </a:ext>
            </a:extLst>
          </p:cNvPr>
          <p:cNvSpPr/>
          <p:nvPr/>
        </p:nvSpPr>
        <p:spPr>
          <a:xfrm>
            <a:off x="610385" y="1640296"/>
            <a:ext cx="6351117" cy="6368260"/>
          </a:xfrm>
          <a:prstGeom prst="ellipse">
            <a:avLst/>
          </a:prstGeom>
          <a:solidFill>
            <a:srgbClr val="00A19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7964421" y="1493033"/>
            <a:ext cx="10289560" cy="666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ct val="0"/>
              </a:spcAft>
              <a:buClr>
                <a:schemeClr val="accent2"/>
              </a:buClr>
              <a:buSzTx/>
              <a:tabLst/>
            </a:pPr>
            <a:r>
              <a:rPr kumimoji="0" lang="en-US" altLang="en-US" sz="3200" i="0" u="none" strike="noStrike" cap="none" normalizeH="0" baseline="0" dirty="0">
                <a:ln>
                  <a:noFill/>
                </a:ln>
                <a:solidFill>
                  <a:srgbClr val="FFFFFF"/>
                </a:solidFill>
                <a:effectLst/>
                <a:latin typeface="+mn-lt"/>
              </a:rPr>
              <a:t>Operating Management</a:t>
            </a:r>
          </a:p>
          <a:p>
            <a:pPr marR="0" lvl="0" algn="l" defTabSz="914400" rtl="0" eaLnBrk="0" fontAlgn="base" latinLnBrk="0" hangingPunct="0">
              <a:lnSpc>
                <a:spcPct val="150000"/>
              </a:lnSpc>
              <a:spcBef>
                <a:spcPct val="0"/>
              </a:spcBef>
              <a:spcAft>
                <a:spcPct val="0"/>
              </a:spcAft>
              <a:buClr>
                <a:schemeClr val="accent2"/>
              </a:buClr>
              <a:buSzTx/>
              <a:tabLst/>
            </a:pPr>
            <a:r>
              <a:rPr lang="en-US" altLang="en-US" sz="3200" dirty="0">
                <a:solidFill>
                  <a:srgbClr val="FFFFFF"/>
                </a:solidFill>
                <a:latin typeface="+mn-lt"/>
              </a:rPr>
              <a:t>Capital Management</a:t>
            </a:r>
          </a:p>
          <a:p>
            <a:pPr marR="0" lvl="0" algn="l" defTabSz="914400" rtl="0" eaLnBrk="0" fontAlgn="base" latinLnBrk="0" hangingPunct="0">
              <a:lnSpc>
                <a:spcPct val="150000"/>
              </a:lnSpc>
              <a:spcBef>
                <a:spcPct val="0"/>
              </a:spcBef>
              <a:spcAft>
                <a:spcPct val="0"/>
              </a:spcAft>
              <a:buClr>
                <a:schemeClr val="accent2"/>
              </a:buClr>
              <a:buSzTx/>
              <a:tabLst/>
            </a:pPr>
            <a:r>
              <a:rPr kumimoji="0" lang="en-US" altLang="en-US" sz="3200" i="0" u="none" strike="noStrike" cap="none" normalizeH="0" baseline="0" dirty="0">
                <a:ln>
                  <a:noFill/>
                </a:ln>
                <a:solidFill>
                  <a:srgbClr val="FFFFFF"/>
                </a:solidFill>
                <a:effectLst/>
                <a:latin typeface="+mn-lt"/>
              </a:rPr>
              <a:t>Reserves (Jan. 26, 2017) (Mar. 22, 2018)</a:t>
            </a:r>
          </a:p>
          <a:p>
            <a:pPr marR="0" lvl="0" algn="l" defTabSz="914400" rtl="0" eaLnBrk="0" fontAlgn="base" latinLnBrk="0" hangingPunct="0">
              <a:lnSpc>
                <a:spcPct val="150000"/>
              </a:lnSpc>
              <a:spcBef>
                <a:spcPct val="0"/>
              </a:spcBef>
              <a:spcAft>
                <a:spcPct val="0"/>
              </a:spcAft>
              <a:buClr>
                <a:schemeClr val="accent2"/>
              </a:buClr>
              <a:buSzTx/>
              <a:tabLst/>
            </a:pPr>
            <a:r>
              <a:rPr lang="en-US" altLang="en-US" sz="3200" dirty="0">
                <a:solidFill>
                  <a:srgbClr val="FFFFFF"/>
                </a:solidFill>
                <a:latin typeface="+mn-lt"/>
              </a:rPr>
              <a:t>Debt Management</a:t>
            </a:r>
          </a:p>
          <a:p>
            <a:pPr marR="0" lvl="0" algn="l" defTabSz="914400" rtl="0" eaLnBrk="0" fontAlgn="base" latinLnBrk="0" hangingPunct="0">
              <a:lnSpc>
                <a:spcPct val="150000"/>
              </a:lnSpc>
              <a:spcBef>
                <a:spcPct val="0"/>
              </a:spcBef>
              <a:spcAft>
                <a:spcPct val="0"/>
              </a:spcAft>
              <a:buClr>
                <a:schemeClr val="accent2"/>
              </a:buClr>
              <a:buSzTx/>
              <a:tabLst/>
            </a:pPr>
            <a:r>
              <a:rPr kumimoji="0" lang="en-US" altLang="en-US" sz="3200" i="0" u="none" strike="noStrike" cap="none" normalizeH="0" baseline="0" dirty="0">
                <a:ln>
                  <a:noFill/>
                </a:ln>
                <a:solidFill>
                  <a:srgbClr val="FFFFFF"/>
                </a:solidFill>
                <a:effectLst/>
                <a:latin typeface="+mn-lt"/>
              </a:rPr>
              <a:t>Long-Range Financial Planning</a:t>
            </a:r>
          </a:p>
          <a:p>
            <a:pPr marR="0" lvl="0" algn="l" defTabSz="914400" rtl="0" eaLnBrk="0" fontAlgn="base" latinLnBrk="0" hangingPunct="0">
              <a:lnSpc>
                <a:spcPct val="150000"/>
              </a:lnSpc>
              <a:spcBef>
                <a:spcPct val="0"/>
              </a:spcBef>
              <a:spcAft>
                <a:spcPct val="0"/>
              </a:spcAft>
              <a:buClr>
                <a:schemeClr val="accent2"/>
              </a:buClr>
              <a:buSzTx/>
              <a:tabLst/>
            </a:pPr>
            <a:r>
              <a:rPr lang="en-US" altLang="en-US" sz="3200" dirty="0">
                <a:solidFill>
                  <a:srgbClr val="FFFFFF"/>
                </a:solidFill>
                <a:latin typeface="+mn-lt"/>
              </a:rPr>
              <a:t>Grant Management</a:t>
            </a:r>
          </a:p>
          <a:p>
            <a:pPr marR="0" lvl="0" algn="l" defTabSz="914400" rtl="0" eaLnBrk="0" fontAlgn="base" latinLnBrk="0" hangingPunct="0">
              <a:lnSpc>
                <a:spcPct val="150000"/>
              </a:lnSpc>
              <a:spcBef>
                <a:spcPct val="0"/>
              </a:spcBef>
              <a:spcAft>
                <a:spcPct val="0"/>
              </a:spcAft>
              <a:buClr>
                <a:schemeClr val="accent2"/>
              </a:buClr>
              <a:buSzTx/>
              <a:tabLst/>
            </a:pPr>
            <a:r>
              <a:rPr kumimoji="0" lang="en-US" altLang="en-US" sz="3200" i="0" u="none" strike="noStrike" cap="none" normalizeH="0" baseline="0" dirty="0">
                <a:ln>
                  <a:noFill/>
                </a:ln>
                <a:solidFill>
                  <a:srgbClr val="FFFFFF"/>
                </a:solidFill>
                <a:effectLst/>
                <a:latin typeface="+mn-lt"/>
              </a:rPr>
              <a:t>Investment</a:t>
            </a:r>
          </a:p>
          <a:p>
            <a:pPr marR="0" lvl="0" algn="l" defTabSz="914400" rtl="0" eaLnBrk="0" fontAlgn="base" latinLnBrk="0" hangingPunct="0">
              <a:lnSpc>
                <a:spcPct val="150000"/>
              </a:lnSpc>
              <a:spcBef>
                <a:spcPct val="0"/>
              </a:spcBef>
              <a:spcAft>
                <a:spcPct val="0"/>
              </a:spcAft>
              <a:buClr>
                <a:schemeClr val="accent2"/>
              </a:buClr>
              <a:buSzTx/>
              <a:tabLst/>
            </a:pPr>
            <a:r>
              <a:rPr lang="en-US" altLang="en-US" sz="3200" dirty="0">
                <a:solidFill>
                  <a:srgbClr val="FFFFFF"/>
                </a:solidFill>
                <a:latin typeface="+mn-lt"/>
              </a:rPr>
              <a:t>Accounting, Auditing, and Financial Reporting</a:t>
            </a:r>
          </a:p>
          <a:p>
            <a:pPr marR="0" lvl="0" algn="l" defTabSz="914400" rtl="0" eaLnBrk="0" fontAlgn="base" latinLnBrk="0" hangingPunct="0">
              <a:lnSpc>
                <a:spcPct val="150000"/>
              </a:lnSpc>
              <a:spcBef>
                <a:spcPct val="0"/>
              </a:spcBef>
              <a:spcAft>
                <a:spcPct val="0"/>
              </a:spcAft>
              <a:buClr>
                <a:schemeClr val="accent2"/>
              </a:buClr>
              <a:buSzTx/>
              <a:tabLst/>
            </a:pPr>
            <a:r>
              <a:rPr kumimoji="0" lang="en-US" altLang="en-US" sz="3200" i="0" u="none" strike="noStrike" cap="none" normalizeH="0" baseline="0" dirty="0">
                <a:ln>
                  <a:noFill/>
                </a:ln>
                <a:solidFill>
                  <a:srgbClr val="FFFFFF"/>
                </a:solidFill>
                <a:effectLst/>
                <a:latin typeface="+mn-lt"/>
              </a:rPr>
              <a:t>Pension Funding (annual update;  June </a:t>
            </a:r>
            <a:r>
              <a:rPr lang="en-US" altLang="en-US" sz="3200" dirty="0">
                <a:solidFill>
                  <a:srgbClr val="FFFFFF"/>
                </a:solidFill>
                <a:latin typeface="+mn-lt"/>
              </a:rPr>
              <a:t>9</a:t>
            </a:r>
            <a:r>
              <a:rPr kumimoji="0" lang="en-US" altLang="en-US" sz="3200" i="0" u="none" strike="noStrike" cap="none" normalizeH="0" baseline="0" dirty="0">
                <a:ln>
                  <a:noFill/>
                </a:ln>
                <a:solidFill>
                  <a:srgbClr val="FFFFFF"/>
                </a:solidFill>
                <a:effectLst/>
                <a:latin typeface="+mn-lt"/>
              </a:rPr>
              <a:t>, 2022)</a:t>
            </a:r>
            <a:endParaRPr kumimoji="0" lang="en-US" altLang="en-US" sz="3200" i="0" u="none" strike="noStrike" cap="none" normalizeH="0" baseline="0" dirty="0">
              <a:ln>
                <a:noFill/>
              </a:ln>
              <a:solidFill>
                <a:schemeClr val="tx1"/>
              </a:solidFill>
              <a:effectLst/>
              <a:latin typeface="+mn-lt"/>
            </a:endParaRPr>
          </a:p>
        </p:txBody>
      </p:sp>
      <p:sp>
        <p:nvSpPr>
          <p:cNvPr id="2" name="Title 1"/>
          <p:cNvSpPr>
            <a:spLocks noGrp="1"/>
          </p:cNvSpPr>
          <p:nvPr>
            <p:ph type="title"/>
          </p:nvPr>
        </p:nvSpPr>
        <p:spPr>
          <a:xfrm>
            <a:off x="1622818" y="3526421"/>
            <a:ext cx="4326249" cy="2404872"/>
          </a:xfrm>
        </p:spPr>
        <p:txBody>
          <a:bodyPr>
            <a:noAutofit/>
          </a:bodyPr>
          <a:lstStyle/>
          <a:p>
            <a:pPr algn="ctr"/>
            <a:r>
              <a:rPr lang="en-US" sz="6400" b="1" dirty="0">
                <a:latin typeface="+mj-lt"/>
                <a:ea typeface="Open Sans" panose="020B0606030504020204" pitchFamily="34" charset="0"/>
              </a:rPr>
              <a:t>Financial Policies</a:t>
            </a:r>
          </a:p>
        </p:txBody>
      </p:sp>
      <p:sp>
        <p:nvSpPr>
          <p:cNvPr id="6" name="Rectangle 1">
            <a:extLst>
              <a:ext uri="{FF2B5EF4-FFF2-40B4-BE49-F238E27FC236}">
                <a16:creationId xmlns:a16="http://schemas.microsoft.com/office/drawing/2014/main" id="{F1EB1271-75E8-4612-AE38-7E3B27051781}"/>
              </a:ext>
            </a:extLst>
          </p:cNvPr>
          <p:cNvSpPr txBox="1">
            <a:spLocks noChangeArrowheads="1"/>
          </p:cNvSpPr>
          <p:nvPr/>
        </p:nvSpPr>
        <p:spPr bwMode="auto">
          <a:xfrm>
            <a:off x="1631944" y="5618311"/>
            <a:ext cx="432624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defTabSz="914400" eaLnBrk="0" fontAlgn="base" hangingPunct="0">
              <a:spcBef>
                <a:spcPct val="0"/>
              </a:spcBef>
              <a:spcAft>
                <a:spcPct val="0"/>
              </a:spcAft>
              <a:buNone/>
            </a:pPr>
            <a:r>
              <a:rPr lang="en-US" altLang="en-US" sz="2500" b="1" dirty="0">
                <a:solidFill>
                  <a:srgbClr val="FFFFFF"/>
                </a:solidFill>
                <a:latin typeface="+mn-lt"/>
              </a:rPr>
              <a:t>(Revised and adopted by Council January 14, 2016)</a:t>
            </a:r>
            <a:endParaRPr lang="en-US" altLang="en-US" sz="2500" b="1" dirty="0">
              <a:solidFill>
                <a:schemeClr val="tx1"/>
              </a:solidFill>
              <a:latin typeface="+mn-lt"/>
            </a:endParaRPr>
          </a:p>
        </p:txBody>
      </p:sp>
      <p:cxnSp>
        <p:nvCxnSpPr>
          <p:cNvPr id="10" name="Straight Connector 9">
            <a:extLst>
              <a:ext uri="{FF2B5EF4-FFF2-40B4-BE49-F238E27FC236}">
                <a16:creationId xmlns:a16="http://schemas.microsoft.com/office/drawing/2014/main" id="{D9F75C57-70FA-4135-B3F2-966C3A283819}"/>
              </a:ext>
            </a:extLst>
          </p:cNvPr>
          <p:cNvCxnSpPr/>
          <p:nvPr/>
        </p:nvCxnSpPr>
        <p:spPr>
          <a:xfrm>
            <a:off x="8612676" y="2286219"/>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49D69F-168C-49D0-BBA6-8366AA63B31E}"/>
              </a:ext>
            </a:extLst>
          </p:cNvPr>
          <p:cNvCxnSpPr/>
          <p:nvPr/>
        </p:nvCxnSpPr>
        <p:spPr>
          <a:xfrm>
            <a:off x="8630929" y="3144584"/>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9841F0-0D4B-4E8F-9506-32B792479872}"/>
              </a:ext>
            </a:extLst>
          </p:cNvPr>
          <p:cNvCxnSpPr/>
          <p:nvPr/>
        </p:nvCxnSpPr>
        <p:spPr>
          <a:xfrm>
            <a:off x="8630929" y="3868338"/>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E0F8E21-E588-4E70-9238-3E58BF8CEB44}"/>
              </a:ext>
            </a:extLst>
          </p:cNvPr>
          <p:cNvCxnSpPr/>
          <p:nvPr/>
        </p:nvCxnSpPr>
        <p:spPr>
          <a:xfrm>
            <a:off x="8630929" y="4518580"/>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A63ED6-3536-49F3-965B-4C7BE94B4FC4}"/>
              </a:ext>
            </a:extLst>
          </p:cNvPr>
          <p:cNvCxnSpPr/>
          <p:nvPr/>
        </p:nvCxnSpPr>
        <p:spPr>
          <a:xfrm>
            <a:off x="8630929" y="5332143"/>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2EDA700-31D8-4FDC-9F9E-6D34F5B74820}"/>
              </a:ext>
            </a:extLst>
          </p:cNvPr>
          <p:cNvCxnSpPr/>
          <p:nvPr/>
        </p:nvCxnSpPr>
        <p:spPr>
          <a:xfrm>
            <a:off x="8630929" y="6059905"/>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8D6568-7699-4530-B722-C9C9D5697770}"/>
              </a:ext>
            </a:extLst>
          </p:cNvPr>
          <p:cNvCxnSpPr/>
          <p:nvPr/>
        </p:nvCxnSpPr>
        <p:spPr>
          <a:xfrm>
            <a:off x="8630929" y="6784306"/>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87ED0E-1491-4692-B07A-6F47B666BAE1}"/>
              </a:ext>
            </a:extLst>
          </p:cNvPr>
          <p:cNvCxnSpPr/>
          <p:nvPr/>
        </p:nvCxnSpPr>
        <p:spPr>
          <a:xfrm>
            <a:off x="8630929" y="7561035"/>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183A87-5B28-41F2-A33E-D1296B1A23C5}"/>
              </a:ext>
            </a:extLst>
          </p:cNvPr>
          <p:cNvCxnSpPr/>
          <p:nvPr/>
        </p:nvCxnSpPr>
        <p:spPr>
          <a:xfrm>
            <a:off x="8630929" y="8155819"/>
            <a:ext cx="96413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86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E4FBAD6-3CC9-419A-B124-47C9ADD2213C}"/>
              </a:ext>
            </a:extLst>
          </p:cNvPr>
          <p:cNvSpPr/>
          <p:nvPr/>
        </p:nvSpPr>
        <p:spPr>
          <a:xfrm>
            <a:off x="8822408" y="867094"/>
            <a:ext cx="9198305" cy="8552810"/>
          </a:xfrm>
          <a:prstGeom prst="ellipse">
            <a:avLst/>
          </a:prstGeom>
          <a:solidFill>
            <a:srgbClr val="00A193">
              <a:alpha val="86000"/>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3B89435-F355-4322-A3C4-1BAF8F504477}"/>
              </a:ext>
            </a:extLst>
          </p:cNvPr>
          <p:cNvSpPr>
            <a:spLocks noGrp="1"/>
          </p:cNvSpPr>
          <p:nvPr>
            <p:ph type="title"/>
          </p:nvPr>
        </p:nvSpPr>
        <p:spPr>
          <a:xfrm>
            <a:off x="8822407" y="4036194"/>
            <a:ext cx="9198305" cy="2748875"/>
          </a:xfrm>
        </p:spPr>
        <p:txBody>
          <a:bodyPr>
            <a:noAutofit/>
          </a:bodyPr>
          <a:lstStyle/>
          <a:p>
            <a:pPr algn="ctr"/>
            <a:r>
              <a:rPr lang="en-US" sz="6400" b="1" dirty="0">
                <a:latin typeface="+mj-lt"/>
              </a:rPr>
              <a:t>Council Approved Budgeting Practices Support Financial Sustainability</a:t>
            </a:r>
          </a:p>
        </p:txBody>
      </p:sp>
      <p:sp>
        <p:nvSpPr>
          <p:cNvPr id="6" name="Title 4">
            <a:extLst>
              <a:ext uri="{FF2B5EF4-FFF2-40B4-BE49-F238E27FC236}">
                <a16:creationId xmlns:a16="http://schemas.microsoft.com/office/drawing/2014/main" id="{378101FF-5A88-4D43-8E33-8FA7026F4707}"/>
              </a:ext>
            </a:extLst>
          </p:cNvPr>
          <p:cNvSpPr txBox="1">
            <a:spLocks/>
          </p:cNvSpPr>
          <p:nvPr/>
        </p:nvSpPr>
        <p:spPr>
          <a:xfrm>
            <a:off x="112295" y="1911070"/>
            <a:ext cx="9031705" cy="7829358"/>
          </a:xfrm>
          <a:prstGeom prst="rect">
            <a:avLst/>
          </a:prstGeom>
        </p:spPr>
        <p:txBody>
          <a:bodyPr vert="horz" lIns="182880" tIns="91440" rIns="182880" bIns="91440" rtlCol="0" anchor="ctr">
            <a:no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r>
              <a:rPr lang="en-US" sz="2800" dirty="0">
                <a:latin typeface="+mn-lt"/>
              </a:rPr>
              <a:t>Maintain AAA bond ratings from Moody’s, Fitch and S&amp;P</a:t>
            </a:r>
          </a:p>
          <a:p>
            <a:pPr marL="1143000" lvl="1" indent="-6858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Continue adherence to all fiscal policies</a:t>
            </a:r>
          </a:p>
          <a:p>
            <a:pPr marL="685800" indent="-685800">
              <a:buFont typeface="Arial" panose="020B0604020202020204" pitchFamily="34" charset="0"/>
              <a:buChar char="•"/>
            </a:pPr>
            <a:endParaRPr lang="en-US" sz="2800" dirty="0">
              <a:latin typeface="+mn-lt"/>
            </a:endParaRPr>
          </a:p>
          <a:p>
            <a:r>
              <a:rPr lang="en-US" sz="2800" dirty="0">
                <a:latin typeface="+mn-lt"/>
              </a:rPr>
              <a:t>Remain Structurally balanced</a:t>
            </a:r>
          </a:p>
          <a:p>
            <a:pPr marL="1143000" lvl="1" indent="-6858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Ongoing revenues support ongoing expenditures</a:t>
            </a:r>
          </a:p>
          <a:p>
            <a:pPr marL="1143000" lvl="1" indent="-6858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One-time revenues support one-time expenditures</a:t>
            </a:r>
          </a:p>
          <a:p>
            <a:pPr lvl="1"/>
            <a:endParaRPr lang="en-US" sz="2800" dirty="0">
              <a:solidFill>
                <a:schemeClr val="bg1"/>
              </a:solidFill>
              <a:ea typeface="Open Sans" panose="020B0606030504020204" pitchFamily="34" charset="0"/>
              <a:cs typeface="Open Sans" panose="020B0606030504020204" pitchFamily="34" charset="0"/>
            </a:endParaRPr>
          </a:p>
          <a:p>
            <a:r>
              <a:rPr lang="en-US" sz="2800" dirty="0">
                <a:latin typeface="+mn-lt"/>
              </a:rPr>
              <a:t>Maintain strong reserves</a:t>
            </a:r>
          </a:p>
          <a:p>
            <a:pPr marL="1143000" lvl="1" indent="-6858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15% General Fund contingency reserve</a:t>
            </a:r>
          </a:p>
          <a:p>
            <a:pPr marL="1143000" lvl="1" indent="-6858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Budget Stabilization reserve at a minimum of $10M</a:t>
            </a:r>
          </a:p>
          <a:p>
            <a:pPr marL="685800" indent="-685800">
              <a:buFont typeface="Arial" panose="020B0604020202020204" pitchFamily="34" charset="0"/>
              <a:buChar char="•"/>
            </a:pPr>
            <a:endParaRPr lang="en-US" sz="2800" dirty="0">
              <a:latin typeface="+mn-lt"/>
            </a:endParaRPr>
          </a:p>
          <a:p>
            <a:r>
              <a:rPr lang="en-US" sz="2800" dirty="0">
                <a:latin typeface="+mn-lt"/>
              </a:rPr>
              <a:t>Manage expenditure growth</a:t>
            </a:r>
          </a:p>
          <a:p>
            <a:pPr marL="1143000" lvl="1" indent="-6858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Focus on maintaining and/or modernizing existing services</a:t>
            </a:r>
          </a:p>
          <a:p>
            <a:pPr marL="685800" indent="-685800">
              <a:buFont typeface="Arial" panose="020B0604020202020204" pitchFamily="34" charset="0"/>
              <a:buChar char="•"/>
            </a:pPr>
            <a:endParaRPr lang="en-US" sz="2800" dirty="0">
              <a:latin typeface="+mn-lt"/>
            </a:endParaRPr>
          </a:p>
          <a:p>
            <a:r>
              <a:rPr lang="en-US" sz="2800" dirty="0">
                <a:latin typeface="+mn-lt"/>
              </a:rPr>
              <a:t>Control Primary Property Tax </a:t>
            </a:r>
          </a:p>
          <a:p>
            <a:pPr marL="1143000" lvl="1" indent="-6858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Provide options should the forecast allow reduction</a:t>
            </a:r>
          </a:p>
          <a:p>
            <a:endParaRPr lang="en-US" sz="7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Arrow: Left-Right-Up 9">
            <a:extLst>
              <a:ext uri="{FF2B5EF4-FFF2-40B4-BE49-F238E27FC236}">
                <a16:creationId xmlns:a16="http://schemas.microsoft.com/office/drawing/2014/main" id="{CCE0CBC8-53A8-4AB3-9C96-EDF918E89934}"/>
              </a:ext>
            </a:extLst>
          </p:cNvPr>
          <p:cNvSpPr/>
          <p:nvPr/>
        </p:nvSpPr>
        <p:spPr>
          <a:xfrm>
            <a:off x="12813483" y="7412356"/>
            <a:ext cx="1216152" cy="850392"/>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10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B89435-F355-4322-A3C4-1BAF8F504477}"/>
              </a:ext>
            </a:extLst>
          </p:cNvPr>
          <p:cNvSpPr>
            <a:spLocks noGrp="1"/>
          </p:cNvSpPr>
          <p:nvPr>
            <p:ph type="title"/>
          </p:nvPr>
        </p:nvSpPr>
        <p:spPr>
          <a:xfrm>
            <a:off x="1720369" y="340011"/>
            <a:ext cx="14019303" cy="2267532"/>
          </a:xfrm>
        </p:spPr>
        <p:txBody>
          <a:bodyPr>
            <a:normAutofit/>
          </a:bodyPr>
          <a:lstStyle/>
          <a:p>
            <a:pPr algn="ctr"/>
            <a:r>
              <a:rPr lang="en-US" sz="6400" b="1" dirty="0">
                <a:latin typeface="+mj-lt"/>
              </a:rPr>
              <a:t>Tentative Key Budget Dates</a:t>
            </a:r>
            <a:endParaRPr lang="en-US" sz="6400" b="1" dirty="0">
              <a:solidFill>
                <a:schemeClr val="accent4">
                  <a:lumMod val="60000"/>
                  <a:lumOff val="40000"/>
                </a:schemeClr>
              </a:solidFill>
              <a:latin typeface="+mj-lt"/>
            </a:endParaRPr>
          </a:p>
        </p:txBody>
      </p:sp>
      <p:sp>
        <p:nvSpPr>
          <p:cNvPr id="6" name="Title 4">
            <a:extLst>
              <a:ext uri="{FF2B5EF4-FFF2-40B4-BE49-F238E27FC236}">
                <a16:creationId xmlns:a16="http://schemas.microsoft.com/office/drawing/2014/main" id="{378101FF-5A88-4D43-8E33-8FA7026F4707}"/>
              </a:ext>
            </a:extLst>
          </p:cNvPr>
          <p:cNvSpPr txBox="1">
            <a:spLocks/>
          </p:cNvSpPr>
          <p:nvPr/>
        </p:nvSpPr>
        <p:spPr>
          <a:xfrm>
            <a:off x="155644" y="2457642"/>
            <a:ext cx="11268040" cy="7829358"/>
          </a:xfrm>
          <a:prstGeom prst="rect">
            <a:avLst/>
          </a:prstGeom>
        </p:spPr>
        <p:txBody>
          <a:bodyPr vert="horz" lIns="182880" tIns="91440" rIns="182880" bIns="91440" rtlCol="0" anchor="ctr">
            <a:norm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marL="685800" indent="-685800">
              <a:buFont typeface="Arial" panose="020B0604020202020204" pitchFamily="34" charset="0"/>
              <a:buChar char="•"/>
            </a:pPr>
            <a:endParaRPr lang="en-US" sz="3800" dirty="0"/>
          </a:p>
        </p:txBody>
      </p:sp>
      <p:graphicFrame>
        <p:nvGraphicFramePr>
          <p:cNvPr id="2" name="Table 3">
            <a:extLst>
              <a:ext uri="{FF2B5EF4-FFF2-40B4-BE49-F238E27FC236}">
                <a16:creationId xmlns:a16="http://schemas.microsoft.com/office/drawing/2014/main" id="{6E843BE6-C91D-4CF4-B6EF-A9CE503FB9E4}"/>
              </a:ext>
            </a:extLst>
          </p:cNvPr>
          <p:cNvGraphicFramePr>
            <a:graphicFrameLocks noGrp="1"/>
          </p:cNvGraphicFramePr>
          <p:nvPr>
            <p:extLst>
              <p:ext uri="{D42A27DB-BD31-4B8C-83A1-F6EECF244321}">
                <p14:modId xmlns:p14="http://schemas.microsoft.com/office/powerpoint/2010/main" val="1909429844"/>
              </p:ext>
            </p:extLst>
          </p:nvPr>
        </p:nvGraphicFramePr>
        <p:xfrm>
          <a:off x="1808754" y="2691434"/>
          <a:ext cx="14670489" cy="6209190"/>
        </p:xfrm>
        <a:graphic>
          <a:graphicData uri="http://schemas.openxmlformats.org/drawingml/2006/table">
            <a:tbl>
              <a:tblPr firstRow="1" bandRow="1">
                <a:tableStyleId>{2A488322-F2BA-4B5B-9748-0D474271808F}</a:tableStyleId>
              </a:tblPr>
              <a:tblGrid>
                <a:gridCol w="5103399">
                  <a:extLst>
                    <a:ext uri="{9D8B030D-6E8A-4147-A177-3AD203B41FA5}">
                      <a16:colId xmlns:a16="http://schemas.microsoft.com/office/drawing/2014/main" val="3812216518"/>
                    </a:ext>
                  </a:extLst>
                </a:gridCol>
                <a:gridCol w="1094600">
                  <a:extLst>
                    <a:ext uri="{9D8B030D-6E8A-4147-A177-3AD203B41FA5}">
                      <a16:colId xmlns:a16="http://schemas.microsoft.com/office/drawing/2014/main" val="3813542368"/>
                    </a:ext>
                  </a:extLst>
                </a:gridCol>
                <a:gridCol w="4814890">
                  <a:extLst>
                    <a:ext uri="{9D8B030D-6E8A-4147-A177-3AD203B41FA5}">
                      <a16:colId xmlns:a16="http://schemas.microsoft.com/office/drawing/2014/main" val="1947450063"/>
                    </a:ext>
                  </a:extLst>
                </a:gridCol>
                <a:gridCol w="3657600">
                  <a:extLst>
                    <a:ext uri="{9D8B030D-6E8A-4147-A177-3AD203B41FA5}">
                      <a16:colId xmlns:a16="http://schemas.microsoft.com/office/drawing/2014/main" val="2884113568"/>
                    </a:ext>
                  </a:extLst>
                </a:gridCol>
              </a:tblGrid>
              <a:tr h="550815">
                <a:tc gridSpan="2">
                  <a:txBody>
                    <a:bodyPr/>
                    <a:lstStyle/>
                    <a:p>
                      <a:r>
                        <a:rPr lang="en-US" sz="4000" dirty="0"/>
                        <a:t>Budget Event</a:t>
                      </a:r>
                      <a:endParaRPr lang="en-US" sz="40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dirty="0"/>
                    </a:p>
                  </a:txBody>
                  <a:tcPr/>
                </a:tc>
                <a:tc>
                  <a:txBody>
                    <a:bodyPr/>
                    <a:lstStyle/>
                    <a:p>
                      <a:endParaRPr lang="en-US" sz="40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4000" dirty="0"/>
                        <a:t>Date</a:t>
                      </a:r>
                      <a:endParaRPr lang="en-US" sz="40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745257219"/>
                  </a:ext>
                </a:extLst>
              </a:tr>
              <a:tr h="550815">
                <a:tc gridSpan="3">
                  <a:txBody>
                    <a:bodyPr/>
                    <a:lstStyle/>
                    <a:p>
                      <a:r>
                        <a:rPr lang="en-US" dirty="0"/>
                        <a:t>Council Budget Kickoff</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dirty="0"/>
                    </a:p>
                  </a:txBody>
                  <a:tcPr/>
                </a:tc>
                <a:tc>
                  <a:txBody>
                    <a:bodyPr/>
                    <a:lstStyle/>
                    <a:p>
                      <a:pPr algn="ctr"/>
                      <a:r>
                        <a:rPr lang="en-US" dirty="0"/>
                        <a:t>Tonight</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86626713"/>
                  </a:ext>
                </a:extLst>
              </a:tr>
              <a:tr h="550815">
                <a:tc gridSpan="3">
                  <a:txBody>
                    <a:bodyPr/>
                    <a:lstStyle/>
                    <a:p>
                      <a:r>
                        <a:rPr lang="en-US" dirty="0"/>
                        <a:t>Citizen Budget Survey with Council Outreach Videos</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dirty="0"/>
                    </a:p>
                  </a:txBody>
                  <a:tcPr/>
                </a:tc>
                <a:tc>
                  <a:txBody>
                    <a:bodyPr/>
                    <a:lstStyle/>
                    <a:p>
                      <a:pPr algn="ctr"/>
                      <a:r>
                        <a:rPr lang="en-US" dirty="0"/>
                        <a:t>Nov-Dec 2022</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73685365"/>
                  </a:ext>
                </a:extLst>
              </a:tr>
              <a:tr h="550815">
                <a:tc gridSpan="3">
                  <a:txBody>
                    <a:bodyPr/>
                    <a:lstStyle/>
                    <a:p>
                      <a:r>
                        <a:rPr lang="en-US" dirty="0"/>
                        <a:t>Council Workshop 1</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dirty="0"/>
                    </a:p>
                  </a:txBody>
                  <a:tcPr/>
                </a:tc>
                <a:tc>
                  <a:txBody>
                    <a:bodyPr/>
                    <a:lstStyle/>
                    <a:p>
                      <a:pPr algn="ctr"/>
                      <a:r>
                        <a:rPr lang="en-US" dirty="0"/>
                        <a:t>February 9, 2023</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563993214"/>
                  </a:ext>
                </a:extLst>
              </a:tr>
              <a:tr h="550815">
                <a:tc gridSpan="3">
                  <a:txBody>
                    <a:bodyPr/>
                    <a:lstStyle/>
                    <a:p>
                      <a:r>
                        <a:rPr lang="en-US" dirty="0"/>
                        <a:t>Potential Additional Outreach</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dirty="0"/>
                    </a:p>
                  </a:txBody>
                  <a:tcPr/>
                </a:tc>
                <a:tc>
                  <a:txBody>
                    <a:bodyPr/>
                    <a:lstStyle/>
                    <a:p>
                      <a:pPr algn="ctr"/>
                      <a:r>
                        <a:rPr lang="en-US" dirty="0"/>
                        <a:t>Early March</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619798902"/>
                  </a:ext>
                </a:extLst>
              </a:tr>
              <a:tr h="550815">
                <a:tc gridSpan="3">
                  <a:txBody>
                    <a:bodyPr/>
                    <a:lstStyle/>
                    <a:p>
                      <a:r>
                        <a:rPr lang="en-US" dirty="0"/>
                        <a:t>Council Workshop 2</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dirty="0"/>
                    </a:p>
                  </a:txBody>
                  <a:tcPr/>
                </a:tc>
                <a:tc>
                  <a:txBody>
                    <a:bodyPr/>
                    <a:lstStyle/>
                    <a:p>
                      <a:pPr algn="ctr"/>
                      <a:r>
                        <a:rPr lang="en-US" dirty="0"/>
                        <a:t>March 23, 2023</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720824604"/>
                  </a:ext>
                </a:extLst>
              </a:tr>
              <a:tr h="550815">
                <a:tc gridSpan="3">
                  <a:txBody>
                    <a:bodyPr/>
                    <a:lstStyle/>
                    <a:p>
                      <a:r>
                        <a:rPr lang="en-US" dirty="0"/>
                        <a:t>All-Day Budget Brief</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dirty="0"/>
                    </a:p>
                  </a:txBody>
                  <a:tcPr/>
                </a:tc>
                <a:tc>
                  <a:txBody>
                    <a:bodyPr/>
                    <a:lstStyle/>
                    <a:p>
                      <a:pPr algn="ctr"/>
                      <a:r>
                        <a:rPr lang="en-US" dirty="0"/>
                        <a:t>April 28, 2023</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101268622"/>
                  </a:ext>
                </a:extLst>
              </a:tr>
              <a:tr h="550815">
                <a:tc>
                  <a:txBody>
                    <a:bodyPr/>
                    <a:lstStyle/>
                    <a:p>
                      <a:r>
                        <a:rPr lang="en-US" dirty="0"/>
                        <a:t>Council Meetings:</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r>
                        <a:rPr lang="en-US" dirty="0"/>
                        <a:t>Amendment Discussion</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r>
                        <a:rPr lang="en-US" dirty="0"/>
                        <a:t>Amendment Discussion</a:t>
                      </a:r>
                    </a:p>
                  </a:txBody>
                  <a:tcPr/>
                </a:tc>
                <a:tc>
                  <a:txBody>
                    <a:bodyPr/>
                    <a:lstStyle/>
                    <a:p>
                      <a:pPr algn="ctr"/>
                      <a:r>
                        <a:rPr lang="en-US" dirty="0"/>
                        <a:t>May 11, 2023</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196183478"/>
                  </a:ext>
                </a:extLst>
              </a:tr>
              <a:tr h="550815">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r>
                        <a:rPr lang="en-US" dirty="0"/>
                        <a:t>Tentative Adoption</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r>
                        <a:rPr lang="en-US" dirty="0"/>
                        <a:t>Tentative Adoption</a:t>
                      </a:r>
                    </a:p>
                  </a:txBody>
                  <a:tcPr/>
                </a:tc>
                <a:tc>
                  <a:txBody>
                    <a:bodyPr/>
                    <a:lstStyle/>
                    <a:p>
                      <a:pPr algn="ctr"/>
                      <a:r>
                        <a:rPr lang="en-US" dirty="0"/>
                        <a:t>May 25, 2023</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136541474"/>
                  </a:ext>
                </a:extLst>
              </a:tr>
              <a:tr h="550815">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r>
                        <a:rPr lang="en-US" dirty="0"/>
                        <a:t>Public Hearing &amp; Final Adoption</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r>
                        <a:rPr lang="en-US" dirty="0"/>
                        <a:t>Public Hearing &amp; Final Adoption</a:t>
                      </a:r>
                    </a:p>
                  </a:txBody>
                  <a:tcPr/>
                </a:tc>
                <a:tc>
                  <a:txBody>
                    <a:bodyPr/>
                    <a:lstStyle/>
                    <a:p>
                      <a:pPr algn="ctr"/>
                      <a:r>
                        <a:rPr lang="en-US" dirty="0"/>
                        <a:t>June 15, 2023</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092958702"/>
                  </a:ext>
                </a:extLst>
              </a:tr>
              <a:tr h="550815">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r>
                        <a:rPr lang="en-US" dirty="0"/>
                        <a:t>Adoption of Tax Levy</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r>
                        <a:rPr lang="en-US" dirty="0"/>
                        <a:t>Adoption of Tax Levy</a:t>
                      </a:r>
                    </a:p>
                  </a:txBody>
                  <a:tcPr/>
                </a:tc>
                <a:tc>
                  <a:txBody>
                    <a:bodyPr/>
                    <a:lstStyle/>
                    <a:p>
                      <a:pPr algn="ctr"/>
                      <a:r>
                        <a:rPr lang="en-US" dirty="0"/>
                        <a:t>June 29, 2023</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019492276"/>
                  </a:ext>
                </a:extLst>
              </a:tr>
            </a:tbl>
          </a:graphicData>
        </a:graphic>
      </p:graphicFrame>
      <p:sp>
        <p:nvSpPr>
          <p:cNvPr id="8" name="Rectangle 7">
            <a:extLst>
              <a:ext uri="{FF2B5EF4-FFF2-40B4-BE49-F238E27FC236}">
                <a16:creationId xmlns:a16="http://schemas.microsoft.com/office/drawing/2014/main" id="{99708A00-B966-42C9-A5FE-5A7702D66BD2}"/>
              </a:ext>
            </a:extLst>
          </p:cNvPr>
          <p:cNvSpPr/>
          <p:nvPr/>
        </p:nvSpPr>
        <p:spPr>
          <a:xfrm rot="5400000">
            <a:off x="8913389" y="-6907353"/>
            <a:ext cx="461220" cy="18119559"/>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19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513954-069B-4276-9C2D-65BA1B7FB1A9}"/>
              </a:ext>
            </a:extLst>
          </p:cNvPr>
          <p:cNvPicPr>
            <a:picLocks noChangeAspect="1"/>
          </p:cNvPicPr>
          <p:nvPr/>
        </p:nvPicPr>
        <p:blipFill rotWithShape="1">
          <a:blip r:embed="rId3"/>
          <a:srcRect l="37891" t="-122" b="12033"/>
          <a:stretch/>
        </p:blipFill>
        <p:spPr>
          <a:xfrm>
            <a:off x="7130066" y="-1075390"/>
            <a:ext cx="11758863" cy="11889070"/>
          </a:xfrm>
          <a:prstGeom prst="ellipse">
            <a:avLst/>
          </a:prstGeom>
          <a:ln w="57150">
            <a:solidFill>
              <a:schemeClr val="accent6"/>
            </a:solidFill>
          </a:ln>
        </p:spPr>
      </p:pic>
      <p:sp>
        <p:nvSpPr>
          <p:cNvPr id="3" name="Title 2"/>
          <p:cNvSpPr>
            <a:spLocks noGrp="1"/>
          </p:cNvSpPr>
          <p:nvPr>
            <p:ph type="ctrTitle"/>
          </p:nvPr>
        </p:nvSpPr>
        <p:spPr>
          <a:xfrm>
            <a:off x="615064" y="4228183"/>
            <a:ext cx="4857750" cy="1281923"/>
          </a:xfrm>
        </p:spPr>
        <p:txBody>
          <a:bodyPr>
            <a:normAutofit/>
          </a:bodyPr>
          <a:lstStyle/>
          <a:p>
            <a:r>
              <a:rPr lang="en-US" sz="6400" dirty="0"/>
              <a:t>Questions?</a:t>
            </a:r>
          </a:p>
        </p:txBody>
      </p:sp>
      <p:sp>
        <p:nvSpPr>
          <p:cNvPr id="4" name="Rectangle 3">
            <a:extLst>
              <a:ext uri="{FF2B5EF4-FFF2-40B4-BE49-F238E27FC236}">
                <a16:creationId xmlns:a16="http://schemas.microsoft.com/office/drawing/2014/main" id="{407B7638-5678-4926-B738-29DDF9EB5B81}"/>
              </a:ext>
            </a:extLst>
          </p:cNvPr>
          <p:cNvSpPr/>
          <p:nvPr/>
        </p:nvSpPr>
        <p:spPr>
          <a:xfrm>
            <a:off x="-1" y="6699778"/>
            <a:ext cx="3701665" cy="3587221"/>
          </a:xfrm>
          <a:prstGeom prst="rect">
            <a:avLst/>
          </a:prstGeom>
          <a:solidFill>
            <a:srgbClr val="00A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64" y="6699778"/>
            <a:ext cx="4663440" cy="2154521"/>
          </a:xfrm>
          <a:prstGeom prst="rect">
            <a:avLst/>
          </a:prstGeom>
        </p:spPr>
      </p:pic>
    </p:spTree>
    <p:extLst>
      <p:ext uri="{BB962C8B-B14F-4D97-AF65-F5344CB8AC3E}">
        <p14:creationId xmlns:p14="http://schemas.microsoft.com/office/powerpoint/2010/main" val="1622984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rry's Agave  -  Agave parryi">
            <a:extLst>
              <a:ext uri="{FF2B5EF4-FFF2-40B4-BE49-F238E27FC236}">
                <a16:creationId xmlns:a16="http://schemas.microsoft.com/office/drawing/2014/main" id="{4D188F3C-0523-4223-820A-E394CDB81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33" y="36090"/>
            <a:ext cx="7561385" cy="10287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a:xfrm>
            <a:off x="6764052" y="980897"/>
            <a:ext cx="11531963" cy="7758037"/>
          </a:xfrm>
          <a:noFill/>
        </p:spPr>
        <p:txBody>
          <a:bodyPr>
            <a:noAutofit/>
          </a:bodyPr>
          <a:lstStyle/>
          <a:p>
            <a:pPr>
              <a:lnSpc>
                <a:spcPct val="150000"/>
              </a:lnSpc>
              <a:spcAft>
                <a:spcPts val="0"/>
              </a:spcAft>
              <a:buClr>
                <a:schemeClr val="accent2"/>
              </a:buClr>
            </a:pPr>
            <a:r>
              <a:rPr lang="en-US" sz="3800" dirty="0">
                <a:latin typeface="+mn-lt"/>
              </a:rPr>
              <a:t>Current Year Budget Actions</a:t>
            </a:r>
          </a:p>
          <a:p>
            <a:pPr>
              <a:lnSpc>
                <a:spcPct val="150000"/>
              </a:lnSpc>
              <a:spcAft>
                <a:spcPts val="0"/>
              </a:spcAft>
              <a:buClr>
                <a:schemeClr val="accent2"/>
              </a:buClr>
            </a:pPr>
            <a:r>
              <a:rPr lang="en-US" sz="3800" dirty="0">
                <a:latin typeface="+mn-lt"/>
              </a:rPr>
              <a:t>Process Review and Theme</a:t>
            </a:r>
          </a:p>
          <a:p>
            <a:pPr>
              <a:lnSpc>
                <a:spcPct val="150000"/>
              </a:lnSpc>
              <a:spcAft>
                <a:spcPts val="0"/>
              </a:spcAft>
              <a:buClr>
                <a:schemeClr val="accent2"/>
              </a:buClr>
            </a:pPr>
            <a:r>
              <a:rPr lang="en-US" sz="3800" dirty="0">
                <a:latin typeface="+mn-lt"/>
              </a:rPr>
              <a:t>Budgetary Impacts for New Year</a:t>
            </a:r>
          </a:p>
          <a:p>
            <a:pPr>
              <a:lnSpc>
                <a:spcPct val="150000"/>
              </a:lnSpc>
              <a:spcAft>
                <a:spcPts val="0"/>
              </a:spcAft>
              <a:buClr>
                <a:schemeClr val="accent2"/>
              </a:buClr>
            </a:pPr>
            <a:r>
              <a:rPr lang="en-US" sz="3800" dirty="0">
                <a:latin typeface="+mn-lt"/>
              </a:rPr>
              <a:t>Strategic Framework (Goals/Focus Areas) </a:t>
            </a:r>
          </a:p>
          <a:p>
            <a:pPr>
              <a:lnSpc>
                <a:spcPct val="150000"/>
              </a:lnSpc>
              <a:spcAft>
                <a:spcPts val="0"/>
              </a:spcAft>
              <a:buClr>
                <a:schemeClr val="accent2"/>
              </a:buClr>
            </a:pPr>
            <a:r>
              <a:rPr lang="en-US" sz="3800" dirty="0">
                <a:latin typeface="+mn-lt"/>
              </a:rPr>
              <a:t>Action Items to Achieve Strategic Framework</a:t>
            </a:r>
          </a:p>
          <a:p>
            <a:pPr>
              <a:lnSpc>
                <a:spcPct val="150000"/>
              </a:lnSpc>
              <a:spcAft>
                <a:spcPts val="0"/>
              </a:spcAft>
              <a:buClr>
                <a:schemeClr val="accent2"/>
              </a:buClr>
            </a:pPr>
            <a:r>
              <a:rPr lang="en-US" sz="3800" dirty="0">
                <a:latin typeface="+mn-lt"/>
              </a:rPr>
              <a:t>Capital Guidelines</a:t>
            </a:r>
          </a:p>
          <a:p>
            <a:pPr>
              <a:lnSpc>
                <a:spcPct val="150000"/>
              </a:lnSpc>
              <a:spcAft>
                <a:spcPts val="0"/>
              </a:spcAft>
              <a:buClr>
                <a:schemeClr val="accent2"/>
              </a:buClr>
            </a:pPr>
            <a:r>
              <a:rPr lang="en-US" sz="3800" dirty="0">
                <a:latin typeface="+mn-lt"/>
              </a:rPr>
              <a:t>Financial Policies</a:t>
            </a:r>
          </a:p>
          <a:p>
            <a:pPr>
              <a:lnSpc>
                <a:spcPct val="150000"/>
              </a:lnSpc>
              <a:spcAft>
                <a:spcPts val="0"/>
              </a:spcAft>
              <a:buClr>
                <a:schemeClr val="accent2"/>
              </a:buClr>
            </a:pPr>
            <a:r>
              <a:rPr lang="en-US" sz="3800" dirty="0">
                <a:latin typeface="+mn-lt"/>
              </a:rPr>
              <a:t>Key Dates</a:t>
            </a:r>
          </a:p>
          <a:p>
            <a:pPr algn="ctr">
              <a:spcAft>
                <a:spcPts val="0"/>
              </a:spcAft>
              <a:buClr>
                <a:schemeClr val="accent5"/>
              </a:buClr>
              <a:buSzPct val="100000"/>
            </a:pPr>
            <a:endParaRPr lang="en-US" sz="3400" dirty="0">
              <a:latin typeface="+mn-lt"/>
            </a:endParaRPr>
          </a:p>
          <a:p>
            <a:pPr algn="ctr">
              <a:spcAft>
                <a:spcPts val="0"/>
              </a:spcAft>
              <a:buNone/>
            </a:pPr>
            <a:endParaRPr lang="en-US" sz="2000" dirty="0">
              <a:latin typeface="+mn-lt"/>
            </a:endParaRPr>
          </a:p>
          <a:p>
            <a:pPr algn="ctr">
              <a:spcAft>
                <a:spcPts val="0"/>
              </a:spcAft>
              <a:buNone/>
            </a:pPr>
            <a:endParaRPr lang="en-US" sz="2000" dirty="0">
              <a:latin typeface="+mn-lt"/>
            </a:endParaRPr>
          </a:p>
          <a:p>
            <a:pPr algn="ctr">
              <a:spcAft>
                <a:spcPts val="0"/>
              </a:spcAft>
              <a:buNone/>
            </a:pPr>
            <a:endParaRPr lang="en-US" sz="2000" dirty="0"/>
          </a:p>
        </p:txBody>
      </p:sp>
      <p:sp>
        <p:nvSpPr>
          <p:cNvPr id="7" name="Oval 6">
            <a:extLst>
              <a:ext uri="{FF2B5EF4-FFF2-40B4-BE49-F238E27FC236}">
                <a16:creationId xmlns:a16="http://schemas.microsoft.com/office/drawing/2014/main" id="{657A53E6-22C7-40E8-8447-D4E99D27AD95}"/>
              </a:ext>
            </a:extLst>
          </p:cNvPr>
          <p:cNvSpPr/>
          <p:nvPr/>
        </p:nvSpPr>
        <p:spPr>
          <a:xfrm>
            <a:off x="434213" y="2761243"/>
            <a:ext cx="5098294" cy="4973053"/>
          </a:xfrm>
          <a:prstGeom prst="ellipse">
            <a:avLst/>
          </a:prstGeom>
          <a:solidFill>
            <a:srgbClr val="00A19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424" y="4392526"/>
            <a:ext cx="4229873" cy="1710489"/>
          </a:xfrm>
        </p:spPr>
        <p:txBody>
          <a:bodyPr>
            <a:normAutofit/>
          </a:bodyPr>
          <a:lstStyle/>
          <a:p>
            <a:pPr algn="ctr"/>
            <a:r>
              <a:rPr lang="en-US" sz="6400" b="1" dirty="0">
                <a:latin typeface="+mj-lt"/>
                <a:ea typeface="Open Sans" panose="020B0606030504020204" pitchFamily="34" charset="0"/>
                <a:cs typeface="Open Sans" panose="020B0606030504020204" pitchFamily="34" charset="0"/>
              </a:rPr>
              <a:t>Agenda</a:t>
            </a:r>
            <a:endParaRPr lang="en-US" sz="6400" dirty="0">
              <a:latin typeface="+mj-lt"/>
            </a:endParaRPr>
          </a:p>
        </p:txBody>
      </p:sp>
      <p:cxnSp>
        <p:nvCxnSpPr>
          <p:cNvPr id="4" name="Straight Connector 3">
            <a:extLst>
              <a:ext uri="{FF2B5EF4-FFF2-40B4-BE49-F238E27FC236}">
                <a16:creationId xmlns:a16="http://schemas.microsoft.com/office/drawing/2014/main" id="{376BFE13-04C5-4A9E-AC87-0466FB5B2E41}"/>
              </a:ext>
            </a:extLst>
          </p:cNvPr>
          <p:cNvCxnSpPr>
            <a:cxnSpLocks/>
          </p:cNvCxnSpPr>
          <p:nvPr/>
        </p:nvCxnSpPr>
        <p:spPr>
          <a:xfrm>
            <a:off x="7628021" y="1973177"/>
            <a:ext cx="10659974"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C091701D-4225-42FF-ADE0-8D62CFFB50A2}"/>
              </a:ext>
            </a:extLst>
          </p:cNvPr>
          <p:cNvCxnSpPr>
            <a:cxnSpLocks/>
          </p:cNvCxnSpPr>
          <p:nvPr/>
        </p:nvCxnSpPr>
        <p:spPr>
          <a:xfrm>
            <a:off x="7724274" y="2825411"/>
            <a:ext cx="10563720"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36653074-4B4A-4686-8C4C-8859C13D539A}"/>
              </a:ext>
            </a:extLst>
          </p:cNvPr>
          <p:cNvCxnSpPr>
            <a:cxnSpLocks/>
          </p:cNvCxnSpPr>
          <p:nvPr/>
        </p:nvCxnSpPr>
        <p:spPr>
          <a:xfrm>
            <a:off x="7832558" y="3761873"/>
            <a:ext cx="10455442"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3144B1F9-916D-4370-8727-CE7B85F3553D}"/>
              </a:ext>
            </a:extLst>
          </p:cNvPr>
          <p:cNvCxnSpPr>
            <a:cxnSpLocks/>
          </p:cNvCxnSpPr>
          <p:nvPr/>
        </p:nvCxnSpPr>
        <p:spPr>
          <a:xfrm>
            <a:off x="7952874" y="4662235"/>
            <a:ext cx="10335126"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81A18D3A-C7C2-4E64-A11E-32794B351D59}"/>
              </a:ext>
            </a:extLst>
          </p:cNvPr>
          <p:cNvCxnSpPr>
            <a:cxnSpLocks/>
          </p:cNvCxnSpPr>
          <p:nvPr/>
        </p:nvCxnSpPr>
        <p:spPr>
          <a:xfrm>
            <a:off x="8061158" y="5502442"/>
            <a:ext cx="10226842"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CB9126AC-18D5-4966-9BC9-D1EA3380E33A}"/>
              </a:ext>
            </a:extLst>
          </p:cNvPr>
          <p:cNvCxnSpPr>
            <a:cxnSpLocks/>
          </p:cNvCxnSpPr>
          <p:nvPr/>
        </p:nvCxnSpPr>
        <p:spPr>
          <a:xfrm>
            <a:off x="8157411" y="6343647"/>
            <a:ext cx="10130589"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E09E9629-2A41-4DFE-99B2-4F5860001D9A}"/>
              </a:ext>
            </a:extLst>
          </p:cNvPr>
          <p:cNvCxnSpPr>
            <a:cxnSpLocks/>
          </p:cNvCxnSpPr>
          <p:nvPr/>
        </p:nvCxnSpPr>
        <p:spPr>
          <a:xfrm>
            <a:off x="8241632" y="7274090"/>
            <a:ext cx="10046368"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DFF311F5-694B-428D-8229-BAEBE8DD6339}"/>
              </a:ext>
            </a:extLst>
          </p:cNvPr>
          <p:cNvCxnSpPr>
            <a:cxnSpLocks/>
          </p:cNvCxnSpPr>
          <p:nvPr/>
        </p:nvCxnSpPr>
        <p:spPr>
          <a:xfrm>
            <a:off x="8241632" y="8189495"/>
            <a:ext cx="1004636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5" name="TextBox 24">
            <a:extLst>
              <a:ext uri="{FF2B5EF4-FFF2-40B4-BE49-F238E27FC236}">
                <a16:creationId xmlns:a16="http://schemas.microsoft.com/office/drawing/2014/main" id="{A3AD090F-0FFD-44DE-84BA-DCC49554C70A}"/>
              </a:ext>
            </a:extLst>
          </p:cNvPr>
          <p:cNvSpPr txBox="1"/>
          <p:nvPr/>
        </p:nvSpPr>
        <p:spPr>
          <a:xfrm>
            <a:off x="11386846" y="9238624"/>
            <a:ext cx="4318375" cy="584775"/>
          </a:xfrm>
          <a:prstGeom prst="rect">
            <a:avLst/>
          </a:prstGeom>
          <a:noFill/>
        </p:spPr>
        <p:txBody>
          <a:bodyPr wrap="square" rtlCol="0">
            <a:spAutoFit/>
          </a:bodyPr>
          <a:lstStyle/>
          <a:p>
            <a:r>
              <a:rPr lang="en-US" sz="3200" b="1" dirty="0">
                <a:solidFill>
                  <a:srgbClr val="F1B434"/>
                </a:solidFill>
              </a:rPr>
              <a:t>- Council Direction</a:t>
            </a:r>
          </a:p>
        </p:txBody>
      </p:sp>
      <p:sp>
        <p:nvSpPr>
          <p:cNvPr id="27" name="Arrow: Left-Right-Up 26">
            <a:extLst>
              <a:ext uri="{FF2B5EF4-FFF2-40B4-BE49-F238E27FC236}">
                <a16:creationId xmlns:a16="http://schemas.microsoft.com/office/drawing/2014/main" id="{F625D5D5-6324-4A92-912A-D5B0D6796667}"/>
              </a:ext>
            </a:extLst>
          </p:cNvPr>
          <p:cNvSpPr/>
          <p:nvPr/>
        </p:nvSpPr>
        <p:spPr>
          <a:xfrm>
            <a:off x="10170694" y="9046159"/>
            <a:ext cx="1216152" cy="850392"/>
          </a:xfrm>
          <a:prstGeom prst="leftRightUp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50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3D04C3-3BD6-4D4E-9F88-8017515E6C31}"/>
              </a:ext>
            </a:extLst>
          </p:cNvPr>
          <p:cNvSpPr/>
          <p:nvPr/>
        </p:nvSpPr>
        <p:spPr>
          <a:xfrm>
            <a:off x="210743" y="2286001"/>
            <a:ext cx="1018111" cy="7724274"/>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3B89435-F355-4322-A3C4-1BAF8F504477}"/>
              </a:ext>
            </a:extLst>
          </p:cNvPr>
          <p:cNvSpPr>
            <a:spLocks noGrp="1"/>
          </p:cNvSpPr>
          <p:nvPr>
            <p:ph type="title"/>
          </p:nvPr>
        </p:nvSpPr>
        <p:spPr>
          <a:xfrm>
            <a:off x="1228854" y="240785"/>
            <a:ext cx="13529320" cy="2470077"/>
          </a:xfrm>
        </p:spPr>
        <p:txBody>
          <a:bodyPr>
            <a:normAutofit/>
          </a:bodyPr>
          <a:lstStyle/>
          <a:p>
            <a:r>
              <a:rPr lang="en-US" sz="6400" b="1" dirty="0">
                <a:latin typeface="+mj-lt"/>
              </a:rPr>
              <a:t>FY 2022-23 Budget Actions</a:t>
            </a:r>
          </a:p>
        </p:txBody>
      </p:sp>
      <p:sp>
        <p:nvSpPr>
          <p:cNvPr id="6" name="Title 4">
            <a:extLst>
              <a:ext uri="{FF2B5EF4-FFF2-40B4-BE49-F238E27FC236}">
                <a16:creationId xmlns:a16="http://schemas.microsoft.com/office/drawing/2014/main" id="{378101FF-5A88-4D43-8E33-8FA7026F4707}"/>
              </a:ext>
            </a:extLst>
          </p:cNvPr>
          <p:cNvSpPr txBox="1">
            <a:spLocks/>
          </p:cNvSpPr>
          <p:nvPr/>
        </p:nvSpPr>
        <p:spPr>
          <a:xfrm>
            <a:off x="481262" y="1591683"/>
            <a:ext cx="17722135" cy="9080328"/>
          </a:xfrm>
          <a:prstGeom prst="rect">
            <a:avLst/>
          </a:prstGeom>
        </p:spPr>
        <p:txBody>
          <a:bodyPr vert="horz" lIns="182880" tIns="91440" rIns="182880" bIns="91440" rtlCol="0" anchor="ctr">
            <a:norm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marL="685800" indent="-685800">
              <a:buFont typeface="Arial" panose="020B0604020202020204" pitchFamily="34" charset="0"/>
              <a:buChar char="•"/>
            </a:pPr>
            <a:r>
              <a:rPr lang="en-US" sz="2800" dirty="0">
                <a:latin typeface="+mn-lt"/>
              </a:rPr>
              <a:t>Sales tax rates unchanged - one of the lowest in AZ</a:t>
            </a:r>
          </a:p>
          <a:p>
            <a:endParaRPr lang="en-US" sz="1800" dirty="0">
              <a:latin typeface="+mn-lt"/>
            </a:endParaRPr>
          </a:p>
          <a:p>
            <a:pPr marL="685800" indent="-685800">
              <a:buFont typeface="Arial" panose="020B0604020202020204" pitchFamily="34" charset="0"/>
              <a:buChar char="•"/>
            </a:pPr>
            <a:r>
              <a:rPr lang="en-US" sz="2800" dirty="0">
                <a:latin typeface="+mn-lt"/>
              </a:rPr>
              <a:t>Reduced property tax rate from $1.1126 to $1.1026 per $100 of assessed value - 7</a:t>
            </a:r>
            <a:r>
              <a:rPr lang="en-US" sz="2800" baseline="30000" dirty="0">
                <a:latin typeface="+mn-lt"/>
              </a:rPr>
              <a:t>Th</a:t>
            </a:r>
            <a:r>
              <a:rPr lang="en-US" sz="2800" dirty="0">
                <a:latin typeface="+mn-lt"/>
              </a:rPr>
              <a:t> year of reduction</a:t>
            </a:r>
          </a:p>
          <a:p>
            <a:pPr marL="685800" indent="-685800">
              <a:buFont typeface="Arial" panose="020B0604020202020204" pitchFamily="34" charset="0"/>
              <a:buChar char="•"/>
            </a:pPr>
            <a:endParaRPr lang="en-US" sz="1800" dirty="0">
              <a:solidFill>
                <a:schemeClr val="accent4">
                  <a:lumMod val="60000"/>
                  <a:lumOff val="40000"/>
                </a:schemeClr>
              </a:solidFill>
              <a:latin typeface="+mn-lt"/>
            </a:endParaRPr>
          </a:p>
          <a:p>
            <a:pPr marL="685800" indent="-685800">
              <a:buFont typeface="Arial" panose="020B0604020202020204" pitchFamily="34" charset="0"/>
              <a:buChar char="•"/>
            </a:pPr>
            <a:r>
              <a:rPr lang="en-US" sz="2800" dirty="0">
                <a:latin typeface="+mn-lt"/>
              </a:rPr>
              <a:t>Water/Wastewater/Reclaimed &amp; Solid Waste Rate Changes went into effect July 1, 2022</a:t>
            </a:r>
          </a:p>
          <a:p>
            <a:pPr marL="685800" indent="-685800">
              <a:buFont typeface="Arial" panose="020B0604020202020204" pitchFamily="34" charset="0"/>
              <a:buChar char="•"/>
            </a:pPr>
            <a:endParaRPr lang="en-US" sz="1800" dirty="0">
              <a:solidFill>
                <a:schemeClr val="accent4">
                  <a:lumMod val="60000"/>
                  <a:lumOff val="40000"/>
                </a:schemeClr>
              </a:solidFill>
              <a:latin typeface="+mn-lt"/>
            </a:endParaRPr>
          </a:p>
          <a:p>
            <a:pPr marL="685800" indent="-685800">
              <a:buFont typeface="Arial" panose="020B0604020202020204" pitchFamily="34" charset="0"/>
              <a:buChar char="•"/>
            </a:pPr>
            <a:r>
              <a:rPr lang="en-US" sz="2800" dirty="0">
                <a:latin typeface="+mn-lt"/>
              </a:rPr>
              <a:t>Added Inflationary Increases to operating budgets to compensate for affected budget lines</a:t>
            </a:r>
          </a:p>
          <a:p>
            <a:pPr marL="685800" indent="-685800">
              <a:buFont typeface="Arial" panose="020B0604020202020204" pitchFamily="34" charset="0"/>
              <a:buChar char="•"/>
            </a:pPr>
            <a:endParaRPr lang="en-US" sz="1800" dirty="0">
              <a:solidFill>
                <a:schemeClr val="accent4">
                  <a:lumMod val="60000"/>
                  <a:lumOff val="40000"/>
                </a:schemeClr>
              </a:solidFill>
              <a:latin typeface="+mn-lt"/>
            </a:endParaRPr>
          </a:p>
          <a:p>
            <a:pPr marL="685800" indent="-685800">
              <a:buFont typeface="Arial" panose="020B0604020202020204" pitchFamily="34" charset="0"/>
              <a:buChar char="•"/>
            </a:pPr>
            <a:r>
              <a:rPr lang="en-US" sz="2800" dirty="0">
                <a:latin typeface="+mn-lt"/>
              </a:rPr>
              <a:t>Increased CIP funding to account for anticipated inflation, maintain aging infrastructure, as well as finishing planned parks and arterial streets</a:t>
            </a:r>
          </a:p>
          <a:p>
            <a:pPr marL="685800" indent="-685800">
              <a:buFont typeface="Arial" panose="020B0604020202020204" pitchFamily="34" charset="0"/>
              <a:buChar char="•"/>
            </a:pPr>
            <a:endParaRPr lang="en-US" sz="1800" dirty="0">
              <a:solidFill>
                <a:schemeClr val="accent4">
                  <a:lumMod val="60000"/>
                  <a:lumOff val="40000"/>
                </a:schemeClr>
              </a:solidFill>
              <a:latin typeface="+mn-lt"/>
            </a:endParaRPr>
          </a:p>
          <a:p>
            <a:pPr marL="685800" indent="-685800">
              <a:buFont typeface="Arial" panose="020B0604020202020204" pitchFamily="34" charset="0"/>
              <a:buChar char="•"/>
            </a:pPr>
            <a:r>
              <a:rPr lang="en-US" sz="2800" dirty="0">
                <a:latin typeface="+mn-lt"/>
              </a:rPr>
              <a:t>Continued to address pension debt through additional one-time funding towards pay-down of PSPRS unfunded liability (+50M / $125.3M to date)</a:t>
            </a:r>
          </a:p>
          <a:p>
            <a:endParaRPr lang="en-US" sz="1800" dirty="0">
              <a:latin typeface="+mn-lt"/>
            </a:endParaRPr>
          </a:p>
          <a:p>
            <a:pPr marL="685800" indent="-685800">
              <a:buFont typeface="Arial" panose="020B0604020202020204" pitchFamily="34" charset="0"/>
              <a:buChar char="•"/>
            </a:pPr>
            <a:r>
              <a:rPr lang="en-US" sz="2800" dirty="0">
                <a:latin typeface="+mn-lt"/>
              </a:rPr>
              <a:t>Adds funding for labor association commitments, general employee pay increases, and Classification and Compensation study estimated impacts</a:t>
            </a:r>
          </a:p>
          <a:p>
            <a:endParaRPr lang="en-US" sz="1800" dirty="0">
              <a:latin typeface="+mn-lt"/>
            </a:endParaRPr>
          </a:p>
          <a:p>
            <a:pPr marL="685800" indent="-685800">
              <a:buFont typeface="Arial" panose="020B0604020202020204" pitchFamily="34" charset="0"/>
              <a:buChar char="•"/>
            </a:pPr>
            <a:r>
              <a:rPr lang="en-US" sz="2800" dirty="0">
                <a:latin typeface="+mn-lt"/>
              </a:rPr>
              <a:t>Added positions in critical areas such as Public Safety, Courts, IT, Facilities, Parks, Planning, and Public Works</a:t>
            </a:r>
          </a:p>
        </p:txBody>
      </p:sp>
      <p:pic>
        <p:nvPicPr>
          <p:cNvPr id="3" name="Graphic 2" descr="Puzzle with solid fill">
            <a:extLst>
              <a:ext uri="{FF2B5EF4-FFF2-40B4-BE49-F238E27FC236}">
                <a16:creationId xmlns:a16="http://schemas.microsoft.com/office/drawing/2014/main" id="{90F771CB-935D-4A45-8249-FE6647AFF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05209" y="723202"/>
            <a:ext cx="2246967" cy="2246967"/>
          </a:xfrm>
          <a:prstGeom prst="rect">
            <a:avLst/>
          </a:prstGeom>
        </p:spPr>
      </p:pic>
    </p:spTree>
    <p:extLst>
      <p:ext uri="{BB962C8B-B14F-4D97-AF65-F5344CB8AC3E}">
        <p14:creationId xmlns:p14="http://schemas.microsoft.com/office/powerpoint/2010/main" val="115820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0D8A9-478A-4E08-B391-47ED88FC092B}"/>
              </a:ext>
            </a:extLst>
          </p:cNvPr>
          <p:cNvPicPr>
            <a:picLocks noChangeAspect="1"/>
          </p:cNvPicPr>
          <p:nvPr/>
        </p:nvPicPr>
        <p:blipFill rotWithShape="1">
          <a:blip r:embed="rId3"/>
          <a:srcRect t="33164" b="26910"/>
          <a:stretch/>
        </p:blipFill>
        <p:spPr>
          <a:xfrm>
            <a:off x="6460" y="-28132"/>
            <a:ext cx="18278314" cy="4862507"/>
          </a:xfrm>
          <a:prstGeom prst="rect">
            <a:avLst/>
          </a:prstGeom>
        </p:spPr>
      </p:pic>
      <p:sp>
        <p:nvSpPr>
          <p:cNvPr id="17" name="Rectangle 16">
            <a:extLst>
              <a:ext uri="{FF2B5EF4-FFF2-40B4-BE49-F238E27FC236}">
                <a16:creationId xmlns:a16="http://schemas.microsoft.com/office/drawing/2014/main" id="{B5D9D1BD-13A3-4269-AD17-598848FD2370}"/>
              </a:ext>
            </a:extLst>
          </p:cNvPr>
          <p:cNvSpPr/>
          <p:nvPr/>
        </p:nvSpPr>
        <p:spPr>
          <a:xfrm>
            <a:off x="-1" y="-14483"/>
            <a:ext cx="18281541" cy="4840512"/>
          </a:xfrm>
          <a:prstGeom prst="rect">
            <a:avLst/>
          </a:prstGeom>
          <a:solidFill>
            <a:srgbClr val="00A193">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3B89435-F355-4322-A3C4-1BAF8F504477}"/>
              </a:ext>
            </a:extLst>
          </p:cNvPr>
          <p:cNvSpPr>
            <a:spLocks noGrp="1"/>
          </p:cNvSpPr>
          <p:nvPr>
            <p:ph type="title"/>
          </p:nvPr>
        </p:nvSpPr>
        <p:spPr>
          <a:xfrm>
            <a:off x="804130" y="1336205"/>
            <a:ext cx="16807869" cy="1867471"/>
          </a:xfrm>
        </p:spPr>
        <p:txBody>
          <a:bodyPr>
            <a:normAutofit/>
          </a:bodyPr>
          <a:lstStyle/>
          <a:p>
            <a:pPr algn="ctr"/>
            <a:r>
              <a:rPr lang="en-US" sz="6400" b="1" dirty="0">
                <a:latin typeface="+mj-lt"/>
              </a:rPr>
              <a:t>Where We Are in the Budget Process</a:t>
            </a:r>
          </a:p>
        </p:txBody>
      </p:sp>
      <p:sp>
        <p:nvSpPr>
          <p:cNvPr id="6" name="Title 4">
            <a:extLst>
              <a:ext uri="{FF2B5EF4-FFF2-40B4-BE49-F238E27FC236}">
                <a16:creationId xmlns:a16="http://schemas.microsoft.com/office/drawing/2014/main" id="{378101FF-5A88-4D43-8E33-8FA7026F4707}"/>
              </a:ext>
            </a:extLst>
          </p:cNvPr>
          <p:cNvSpPr txBox="1">
            <a:spLocks/>
          </p:cNvSpPr>
          <p:nvPr/>
        </p:nvSpPr>
        <p:spPr>
          <a:xfrm>
            <a:off x="155644" y="2457642"/>
            <a:ext cx="11268040" cy="7829358"/>
          </a:xfrm>
          <a:prstGeom prst="rect">
            <a:avLst/>
          </a:prstGeom>
        </p:spPr>
        <p:txBody>
          <a:bodyPr vert="horz" lIns="182880" tIns="91440" rIns="182880" bIns="91440" rtlCol="0" anchor="ctr">
            <a:norm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marL="685800" indent="-685800">
              <a:buFont typeface="Arial" panose="020B0604020202020204" pitchFamily="34" charset="0"/>
              <a:buChar char="•"/>
            </a:pPr>
            <a:endParaRPr lang="en-US" sz="3800" dirty="0"/>
          </a:p>
        </p:txBody>
      </p:sp>
      <p:sp>
        <p:nvSpPr>
          <p:cNvPr id="2" name="TextBox 1">
            <a:extLst>
              <a:ext uri="{FF2B5EF4-FFF2-40B4-BE49-F238E27FC236}">
                <a16:creationId xmlns:a16="http://schemas.microsoft.com/office/drawing/2014/main" id="{6F9D0048-17E7-4151-B766-6CB424A2612A}"/>
              </a:ext>
            </a:extLst>
          </p:cNvPr>
          <p:cNvSpPr txBox="1"/>
          <p:nvPr/>
        </p:nvSpPr>
        <p:spPr>
          <a:xfrm>
            <a:off x="537837" y="5549590"/>
            <a:ext cx="4400563" cy="3970318"/>
          </a:xfrm>
          <a:prstGeom prst="rect">
            <a:avLst/>
          </a:prstGeom>
          <a:noFill/>
        </p:spPr>
        <p:txBody>
          <a:bodyPr wrap="square" rtlCol="0">
            <a:spAutoFit/>
          </a:bodyPr>
          <a:lstStyle/>
          <a:p>
            <a:r>
              <a:rPr lang="en-US" sz="2800" dirty="0">
                <a:solidFill>
                  <a:schemeClr val="bg1"/>
                </a:solidFill>
                <a:ea typeface="Open Sans" panose="020B0606030504020204" pitchFamily="34" charset="0"/>
                <a:cs typeface="Open Sans" panose="020B0606030504020204" pitchFamily="34" charset="0"/>
              </a:rPr>
              <a:t>Kickoff allows for Council direction on Strategic Goals/Focus Areas action items, policies &amp; guidelines before budget process begins &amp; Resident Budget Survey initiated</a:t>
            </a:r>
          </a:p>
          <a:p>
            <a:endParaRPr lang="en-US" sz="2800" dirty="0">
              <a:solidFill>
                <a:schemeClr val="bg1"/>
              </a:solidFill>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2F52171-6B38-4A4B-A123-2B062B5E9BDD}"/>
              </a:ext>
            </a:extLst>
          </p:cNvPr>
          <p:cNvSpPr txBox="1"/>
          <p:nvPr/>
        </p:nvSpPr>
        <p:spPr>
          <a:xfrm>
            <a:off x="5570623" y="5545070"/>
            <a:ext cx="3907287" cy="2677656"/>
          </a:xfrm>
          <a:prstGeom prst="rect">
            <a:avLst/>
          </a:prstGeom>
          <a:noFill/>
        </p:spPr>
        <p:txBody>
          <a:bodyPr wrap="square" rtlCol="0">
            <a:spAutoFit/>
          </a:bodyPr>
          <a:lstStyle/>
          <a:p>
            <a:r>
              <a:rPr lang="en-US" sz="2800" dirty="0">
                <a:solidFill>
                  <a:schemeClr val="bg1"/>
                </a:solidFill>
                <a:ea typeface="Open Sans" panose="020B0606030504020204" pitchFamily="34" charset="0"/>
                <a:cs typeface="Open Sans" panose="020B0606030504020204" pitchFamily="34" charset="0"/>
              </a:rPr>
              <a:t>Decision Package and CIP recommendations submitted by departments in December</a:t>
            </a:r>
          </a:p>
        </p:txBody>
      </p:sp>
      <p:sp>
        <p:nvSpPr>
          <p:cNvPr id="11" name="TextBox 10">
            <a:extLst>
              <a:ext uri="{FF2B5EF4-FFF2-40B4-BE49-F238E27FC236}">
                <a16:creationId xmlns:a16="http://schemas.microsoft.com/office/drawing/2014/main" id="{11A7C16A-CEE5-42A4-98AA-D2A252FB352E}"/>
              </a:ext>
            </a:extLst>
          </p:cNvPr>
          <p:cNvSpPr txBox="1"/>
          <p:nvPr/>
        </p:nvSpPr>
        <p:spPr>
          <a:xfrm>
            <a:off x="9930911" y="5480902"/>
            <a:ext cx="3907287" cy="2677656"/>
          </a:xfrm>
          <a:prstGeom prst="rect">
            <a:avLst/>
          </a:prstGeom>
          <a:noFill/>
        </p:spPr>
        <p:txBody>
          <a:bodyPr wrap="square" rtlCol="0">
            <a:spAutoFit/>
          </a:bodyPr>
          <a:lstStyle/>
          <a:p>
            <a:r>
              <a:rPr lang="en-US" sz="2800" dirty="0">
                <a:solidFill>
                  <a:schemeClr val="bg1"/>
                </a:solidFill>
                <a:ea typeface="Open Sans" panose="020B0606030504020204" pitchFamily="34" charset="0"/>
                <a:cs typeface="Open Sans" panose="020B0606030504020204" pitchFamily="34" charset="0"/>
              </a:rPr>
              <a:t>Financial forecast, funding decisions brought to Council during workshops 1 (February) and 2 (March)</a:t>
            </a:r>
          </a:p>
        </p:txBody>
      </p:sp>
      <p:sp>
        <p:nvSpPr>
          <p:cNvPr id="21" name="TextBox 20">
            <a:extLst>
              <a:ext uri="{FF2B5EF4-FFF2-40B4-BE49-F238E27FC236}">
                <a16:creationId xmlns:a16="http://schemas.microsoft.com/office/drawing/2014/main" id="{904A9A83-D84E-4042-8097-E7AA92B5EE55}"/>
              </a:ext>
            </a:extLst>
          </p:cNvPr>
          <p:cNvSpPr txBox="1"/>
          <p:nvPr/>
        </p:nvSpPr>
        <p:spPr>
          <a:xfrm>
            <a:off x="14132394" y="5480902"/>
            <a:ext cx="3907287" cy="1815882"/>
          </a:xfrm>
          <a:prstGeom prst="rect">
            <a:avLst/>
          </a:prstGeom>
          <a:noFill/>
        </p:spPr>
        <p:txBody>
          <a:bodyPr wrap="square" rtlCol="0">
            <a:spAutoFit/>
          </a:bodyPr>
          <a:lstStyle/>
          <a:p>
            <a:r>
              <a:rPr lang="en-US" sz="2800" dirty="0">
                <a:solidFill>
                  <a:schemeClr val="bg1"/>
                </a:solidFill>
                <a:ea typeface="Open Sans" panose="020B0606030504020204" pitchFamily="34" charset="0"/>
                <a:cs typeface="Open Sans" panose="020B0606030504020204" pitchFamily="34" charset="0"/>
              </a:rPr>
              <a:t>Proposed budget brought to Council for discussion at all-day briefing (April)</a:t>
            </a:r>
          </a:p>
        </p:txBody>
      </p:sp>
      <p:grpSp>
        <p:nvGrpSpPr>
          <p:cNvPr id="8" name="Group 7">
            <a:extLst>
              <a:ext uri="{FF2B5EF4-FFF2-40B4-BE49-F238E27FC236}">
                <a16:creationId xmlns:a16="http://schemas.microsoft.com/office/drawing/2014/main" id="{5DCA373A-99FB-403B-B275-0F3855B1A236}"/>
              </a:ext>
            </a:extLst>
          </p:cNvPr>
          <p:cNvGrpSpPr/>
          <p:nvPr/>
        </p:nvGrpSpPr>
        <p:grpSpPr>
          <a:xfrm>
            <a:off x="6038578" y="3179799"/>
            <a:ext cx="2262660" cy="2189528"/>
            <a:chOff x="5810096" y="2791191"/>
            <a:chExt cx="2262660" cy="2189528"/>
          </a:xfrm>
        </p:grpSpPr>
        <p:sp>
          <p:nvSpPr>
            <p:cNvPr id="23" name="Oval 22">
              <a:extLst>
                <a:ext uri="{FF2B5EF4-FFF2-40B4-BE49-F238E27FC236}">
                  <a16:creationId xmlns:a16="http://schemas.microsoft.com/office/drawing/2014/main" id="{DC3D9060-988C-4720-9BD8-13C19F139766}"/>
                </a:ext>
              </a:extLst>
            </p:cNvPr>
            <p:cNvSpPr/>
            <p:nvPr/>
          </p:nvSpPr>
          <p:spPr>
            <a:xfrm>
              <a:off x="5810096" y="2791191"/>
              <a:ext cx="2262660" cy="21895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Org Chart White Icon">
              <a:extLst>
                <a:ext uri="{FF2B5EF4-FFF2-40B4-BE49-F238E27FC236}">
                  <a16:creationId xmlns:a16="http://schemas.microsoft.com/office/drawing/2014/main" id="{2F47ABBC-D253-4B2D-9AAF-51952AB7E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380" y="3234705"/>
              <a:ext cx="1540091" cy="12222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0B4A2B4-E08E-49EC-81BC-5A854A7A7EA5}"/>
              </a:ext>
            </a:extLst>
          </p:cNvPr>
          <p:cNvGrpSpPr/>
          <p:nvPr/>
        </p:nvGrpSpPr>
        <p:grpSpPr>
          <a:xfrm>
            <a:off x="1384515" y="3170098"/>
            <a:ext cx="2262660" cy="2189528"/>
            <a:chOff x="1404947" y="2781490"/>
            <a:chExt cx="2262660" cy="2189528"/>
          </a:xfrm>
        </p:grpSpPr>
        <p:sp>
          <p:nvSpPr>
            <p:cNvPr id="4" name="Oval 3">
              <a:extLst>
                <a:ext uri="{FF2B5EF4-FFF2-40B4-BE49-F238E27FC236}">
                  <a16:creationId xmlns:a16="http://schemas.microsoft.com/office/drawing/2014/main" id="{4906DFC3-C737-4D78-8174-9D24ABEECEBA}"/>
                </a:ext>
              </a:extLst>
            </p:cNvPr>
            <p:cNvSpPr/>
            <p:nvPr/>
          </p:nvSpPr>
          <p:spPr>
            <a:xfrm>
              <a:off x="1404947" y="2781490"/>
              <a:ext cx="2262660" cy="21895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Inventory White Icon">
              <a:extLst>
                <a:ext uri="{FF2B5EF4-FFF2-40B4-BE49-F238E27FC236}">
                  <a16:creationId xmlns:a16="http://schemas.microsoft.com/office/drawing/2014/main" id="{9B886D9A-E815-4805-9F91-0BAA8AA09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2979" y="3233015"/>
              <a:ext cx="1500762" cy="11910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611024C-164F-463F-BC69-46B1D8D0094E}"/>
              </a:ext>
            </a:extLst>
          </p:cNvPr>
          <p:cNvGrpSpPr/>
          <p:nvPr/>
        </p:nvGrpSpPr>
        <p:grpSpPr>
          <a:xfrm>
            <a:off x="10513573" y="3135052"/>
            <a:ext cx="2262660" cy="2189528"/>
            <a:chOff x="10215245" y="2827209"/>
            <a:chExt cx="2262660" cy="2189528"/>
          </a:xfrm>
        </p:grpSpPr>
        <p:sp>
          <p:nvSpPr>
            <p:cNvPr id="22" name="Oval 21">
              <a:extLst>
                <a:ext uri="{FF2B5EF4-FFF2-40B4-BE49-F238E27FC236}">
                  <a16:creationId xmlns:a16="http://schemas.microsoft.com/office/drawing/2014/main" id="{18241648-B0C3-4C74-8D0C-A92F085182EA}"/>
                </a:ext>
              </a:extLst>
            </p:cNvPr>
            <p:cNvSpPr/>
            <p:nvPr/>
          </p:nvSpPr>
          <p:spPr>
            <a:xfrm>
              <a:off x="10215245" y="2827209"/>
              <a:ext cx="2262660" cy="21895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ands USD White Icon">
              <a:extLst>
                <a:ext uri="{FF2B5EF4-FFF2-40B4-BE49-F238E27FC236}">
                  <a16:creationId xmlns:a16="http://schemas.microsoft.com/office/drawing/2014/main" id="{AA0DFEC1-B15B-4716-B71A-4BB8D58E9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4842" y="3278183"/>
              <a:ext cx="1545207" cy="12263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0D986F6-CE7E-4AAA-A785-9F8C6B1F04D9}"/>
              </a:ext>
            </a:extLst>
          </p:cNvPr>
          <p:cNvGrpSpPr/>
          <p:nvPr/>
        </p:nvGrpSpPr>
        <p:grpSpPr>
          <a:xfrm>
            <a:off x="14640825" y="3159864"/>
            <a:ext cx="2262660" cy="2189528"/>
            <a:chOff x="14741589" y="2738729"/>
            <a:chExt cx="2262660" cy="2189528"/>
          </a:xfrm>
        </p:grpSpPr>
        <p:sp>
          <p:nvSpPr>
            <p:cNvPr id="18" name="Oval 17">
              <a:extLst>
                <a:ext uri="{FF2B5EF4-FFF2-40B4-BE49-F238E27FC236}">
                  <a16:creationId xmlns:a16="http://schemas.microsoft.com/office/drawing/2014/main" id="{BEC9DD3E-F2D3-4126-9471-CAE62F8851C5}"/>
                </a:ext>
              </a:extLst>
            </p:cNvPr>
            <p:cNvSpPr/>
            <p:nvPr/>
          </p:nvSpPr>
          <p:spPr>
            <a:xfrm>
              <a:off x="14741589" y="2738729"/>
              <a:ext cx="2262660" cy="21895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Broadcast Tower White Icon">
              <a:extLst>
                <a:ext uri="{FF2B5EF4-FFF2-40B4-BE49-F238E27FC236}">
                  <a16:creationId xmlns:a16="http://schemas.microsoft.com/office/drawing/2014/main" id="{D5C3E73E-E0BA-4C21-88B3-65B29242F6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5471" y="3233015"/>
              <a:ext cx="1313429" cy="11727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976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A53EB8-C2D5-434F-B5C3-39C6E3C13F07}"/>
              </a:ext>
            </a:extLst>
          </p:cNvPr>
          <p:cNvPicPr>
            <a:picLocks noChangeAspect="1"/>
          </p:cNvPicPr>
          <p:nvPr/>
        </p:nvPicPr>
        <p:blipFill rotWithShape="1">
          <a:blip r:embed="rId3"/>
          <a:srcRect l="2606" t="10189" r="7120" b="13666"/>
          <a:stretch/>
        </p:blipFill>
        <p:spPr>
          <a:xfrm>
            <a:off x="-18311" y="-1"/>
            <a:ext cx="18288000" cy="10287000"/>
          </a:xfrm>
          <a:prstGeom prst="rect">
            <a:avLst/>
          </a:prstGeom>
        </p:spPr>
      </p:pic>
      <p:sp>
        <p:nvSpPr>
          <p:cNvPr id="9" name="Oval 8">
            <a:extLst>
              <a:ext uri="{FF2B5EF4-FFF2-40B4-BE49-F238E27FC236}">
                <a16:creationId xmlns:a16="http://schemas.microsoft.com/office/drawing/2014/main" id="{A266C499-0668-4E7B-A372-0049919DCC21}"/>
              </a:ext>
            </a:extLst>
          </p:cNvPr>
          <p:cNvSpPr/>
          <p:nvPr/>
        </p:nvSpPr>
        <p:spPr>
          <a:xfrm>
            <a:off x="-835767" y="-1420301"/>
            <a:ext cx="13475367" cy="13127601"/>
          </a:xfrm>
          <a:prstGeom prst="ellipse">
            <a:avLst/>
          </a:prstGeom>
          <a:solidFill>
            <a:srgbClr val="00A193">
              <a:alpha val="93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44378" y="1497764"/>
            <a:ext cx="8230784" cy="2734092"/>
          </a:xfrm>
        </p:spPr>
        <p:txBody>
          <a:bodyPr>
            <a:normAutofit/>
          </a:bodyPr>
          <a:lstStyle/>
          <a:p>
            <a:r>
              <a:rPr lang="en-US" sz="6400" b="1" dirty="0">
                <a:latin typeface="+mj-lt"/>
                <a:ea typeface="Open Sans" panose="020B0606030504020204" pitchFamily="34" charset="0"/>
                <a:cs typeface="Open Sans" panose="020B0606030504020204" pitchFamily="34" charset="0"/>
              </a:rPr>
              <a:t>FY 2023-24 </a:t>
            </a:r>
            <a:br>
              <a:rPr lang="en-US" sz="6400" b="1" dirty="0">
                <a:latin typeface="+mj-lt"/>
                <a:ea typeface="Open Sans" panose="020B0606030504020204" pitchFamily="34" charset="0"/>
                <a:cs typeface="Open Sans" panose="020B0606030504020204" pitchFamily="34" charset="0"/>
              </a:rPr>
            </a:br>
            <a:r>
              <a:rPr lang="en-US" sz="6400" b="1" dirty="0">
                <a:latin typeface="+mj-lt"/>
                <a:ea typeface="Open Sans" panose="020B0606030504020204" pitchFamily="34" charset="0"/>
                <a:cs typeface="Open Sans" panose="020B0606030504020204" pitchFamily="34" charset="0"/>
              </a:rPr>
              <a:t>Budget Theme</a:t>
            </a:r>
            <a:endParaRPr lang="en-US" sz="6400" b="1" dirty="0">
              <a:latin typeface="+mj-lt"/>
            </a:endParaRPr>
          </a:p>
        </p:txBody>
      </p:sp>
      <p:sp>
        <p:nvSpPr>
          <p:cNvPr id="8" name="Content Placeholder 7"/>
          <p:cNvSpPr>
            <a:spLocks noGrp="1"/>
          </p:cNvSpPr>
          <p:nvPr>
            <p:ph idx="1"/>
          </p:nvPr>
        </p:nvSpPr>
        <p:spPr>
          <a:xfrm>
            <a:off x="1744378" y="4585576"/>
            <a:ext cx="7311773" cy="1362348"/>
          </a:xfrm>
          <a:noFill/>
        </p:spPr>
        <p:txBody>
          <a:bodyPr>
            <a:noAutofit/>
          </a:bodyPr>
          <a:lstStyle/>
          <a:p>
            <a:pPr>
              <a:spcAft>
                <a:spcPts val="0"/>
              </a:spcAft>
              <a:buNone/>
            </a:pPr>
            <a:r>
              <a:rPr lang="en-US" b="1" dirty="0">
                <a:latin typeface="+mn-lt"/>
              </a:rPr>
              <a:t>Innovation at Work</a:t>
            </a:r>
          </a:p>
          <a:p>
            <a:pPr>
              <a:spcAft>
                <a:spcPts val="0"/>
              </a:spcAft>
              <a:buNone/>
            </a:pPr>
            <a:endParaRPr lang="en-US" sz="2000" b="1" dirty="0">
              <a:latin typeface="+mn-lt"/>
            </a:endParaRPr>
          </a:p>
          <a:p>
            <a:pPr>
              <a:spcAft>
                <a:spcPts val="0"/>
              </a:spcAft>
              <a:buNone/>
            </a:pPr>
            <a:endParaRPr lang="en-US" sz="2000" dirty="0"/>
          </a:p>
          <a:p>
            <a:pPr>
              <a:spcAft>
                <a:spcPts val="0"/>
              </a:spcAft>
              <a:buNone/>
            </a:pPr>
            <a:endParaRPr lang="en-US" sz="2000" dirty="0"/>
          </a:p>
          <a:p>
            <a:pPr>
              <a:spcAft>
                <a:spcPts val="0"/>
              </a:spcAft>
              <a:buNone/>
            </a:pPr>
            <a:endParaRPr lang="en-US" sz="2000" dirty="0"/>
          </a:p>
        </p:txBody>
      </p:sp>
      <p:sp>
        <p:nvSpPr>
          <p:cNvPr id="7" name="Content Placeholder 7">
            <a:extLst>
              <a:ext uri="{FF2B5EF4-FFF2-40B4-BE49-F238E27FC236}">
                <a16:creationId xmlns:a16="http://schemas.microsoft.com/office/drawing/2014/main" id="{236645B6-8EBC-4D49-BF8A-258BF7A8DB1F}"/>
              </a:ext>
            </a:extLst>
          </p:cNvPr>
          <p:cNvSpPr txBox="1">
            <a:spLocks/>
          </p:cNvSpPr>
          <p:nvPr/>
        </p:nvSpPr>
        <p:spPr>
          <a:xfrm>
            <a:off x="1592029" y="6593048"/>
            <a:ext cx="8535482" cy="1954277"/>
          </a:xfrm>
          <a:prstGeom prst="rect">
            <a:avLst/>
          </a:prstGeom>
          <a:noFill/>
        </p:spPr>
        <p:txBody>
          <a:bodyPr vert="horz" lIns="182880" tIns="91440" rIns="182880" bIns="91440" rtlCol="0">
            <a:no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Aft>
                <a:spcPts val="0"/>
              </a:spcAft>
              <a:buFont typeface="Arial" panose="020B0604020202020204" pitchFamily="34" charset="0"/>
              <a:buNone/>
            </a:pPr>
            <a:r>
              <a:rPr lang="en-US" sz="4800" dirty="0">
                <a:latin typeface="+mj-lt"/>
              </a:rPr>
              <a:t>Our Brand</a:t>
            </a:r>
          </a:p>
          <a:p>
            <a:pPr>
              <a:spcAft>
                <a:spcPts val="0"/>
              </a:spcAft>
              <a:buFont typeface="Arial" panose="020B0604020202020204" pitchFamily="34" charset="0"/>
              <a:buNone/>
            </a:pPr>
            <a:r>
              <a:rPr lang="en-US" sz="3000" dirty="0">
                <a:latin typeface="+mj-lt"/>
              </a:rPr>
              <a:t>A safe, diverse, equitable and inclusive</a:t>
            </a:r>
          </a:p>
          <a:p>
            <a:pPr>
              <a:spcAft>
                <a:spcPts val="0"/>
              </a:spcAft>
              <a:buFont typeface="Arial" panose="020B0604020202020204" pitchFamily="34" charset="0"/>
              <a:buNone/>
            </a:pPr>
            <a:r>
              <a:rPr lang="en-US" sz="3000" dirty="0">
                <a:latin typeface="+mj-lt"/>
              </a:rPr>
              <a:t>community that connects people, chooses</a:t>
            </a:r>
          </a:p>
          <a:p>
            <a:pPr>
              <a:spcAft>
                <a:spcPts val="0"/>
              </a:spcAft>
              <a:buFont typeface="Arial" panose="020B0604020202020204" pitchFamily="34" charset="0"/>
              <a:buNone/>
            </a:pPr>
            <a:r>
              <a:rPr lang="en-US" sz="3000" dirty="0">
                <a:latin typeface="+mj-lt"/>
              </a:rPr>
              <a:t>innovation and inspires excellence</a:t>
            </a:r>
          </a:p>
          <a:p>
            <a:pPr>
              <a:spcAft>
                <a:spcPts val="0"/>
              </a:spcAft>
              <a:buFont typeface="Arial" panose="020B0604020202020204" pitchFamily="34" charset="0"/>
              <a:buNone/>
            </a:pPr>
            <a:endParaRPr lang="en-US" sz="2000" dirty="0">
              <a:latin typeface="+mj-lt"/>
            </a:endParaRPr>
          </a:p>
          <a:p>
            <a:pPr>
              <a:spcAft>
                <a:spcPts val="0"/>
              </a:spcAft>
              <a:buFont typeface="Arial" panose="020B0604020202020204" pitchFamily="34" charset="0"/>
              <a:buNone/>
            </a:pPr>
            <a:endParaRPr lang="en-US" sz="2000" dirty="0">
              <a:latin typeface="+mj-lt"/>
            </a:endParaRPr>
          </a:p>
          <a:p>
            <a:pPr>
              <a:spcAft>
                <a:spcPts val="0"/>
              </a:spcAft>
              <a:buFont typeface="Arial" panose="020B0604020202020204" pitchFamily="34" charset="0"/>
              <a:buNone/>
            </a:pPr>
            <a:endParaRPr lang="en-US" sz="2000" dirty="0"/>
          </a:p>
        </p:txBody>
      </p:sp>
      <p:pic>
        <p:nvPicPr>
          <p:cNvPr id="11" name="Graphic 10" descr="Open quotation mark with solid fill">
            <a:extLst>
              <a:ext uri="{FF2B5EF4-FFF2-40B4-BE49-F238E27FC236}">
                <a16:creationId xmlns:a16="http://schemas.microsoft.com/office/drawing/2014/main" id="{54CF313F-4592-42D2-9E9A-3B462DB1C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668489" y="4921120"/>
            <a:ext cx="914400" cy="914400"/>
          </a:xfrm>
          <a:prstGeom prst="rect">
            <a:avLst/>
          </a:prstGeom>
        </p:spPr>
      </p:pic>
      <p:pic>
        <p:nvPicPr>
          <p:cNvPr id="13" name="Graphic 12" descr="Open quotation mark with solid fill">
            <a:extLst>
              <a:ext uri="{FF2B5EF4-FFF2-40B4-BE49-F238E27FC236}">
                <a16:creationId xmlns:a16="http://schemas.microsoft.com/office/drawing/2014/main" id="{3FC6E99D-80A7-4D52-83E8-7C3E05750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2691" y="4256328"/>
            <a:ext cx="914400" cy="914400"/>
          </a:xfrm>
          <a:prstGeom prst="rect">
            <a:avLst/>
          </a:prstGeom>
        </p:spPr>
      </p:pic>
      <p:pic>
        <p:nvPicPr>
          <p:cNvPr id="6" name="Graphic 5" descr="Puzzle pieces outline">
            <a:extLst>
              <a:ext uri="{FF2B5EF4-FFF2-40B4-BE49-F238E27FC236}">
                <a16:creationId xmlns:a16="http://schemas.microsoft.com/office/drawing/2014/main" id="{687C3D1B-60AF-4692-8829-0885630CE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97958">
            <a:off x="9369344" y="2709540"/>
            <a:ext cx="1830640" cy="1830640"/>
          </a:xfrm>
          <a:prstGeom prst="rect">
            <a:avLst/>
          </a:prstGeom>
        </p:spPr>
      </p:pic>
    </p:spTree>
    <p:extLst>
      <p:ext uri="{BB962C8B-B14F-4D97-AF65-F5344CB8AC3E}">
        <p14:creationId xmlns:p14="http://schemas.microsoft.com/office/powerpoint/2010/main" val="202999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5BE01E-1107-4B06-A3AA-DCB4CED2FFC3}"/>
              </a:ext>
            </a:extLst>
          </p:cNvPr>
          <p:cNvSpPr/>
          <p:nvPr/>
        </p:nvSpPr>
        <p:spPr>
          <a:xfrm rot="5400000">
            <a:off x="8997611" y="-6295641"/>
            <a:ext cx="461220" cy="18119559"/>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3B89435-F355-4322-A3C4-1BAF8F504477}"/>
              </a:ext>
            </a:extLst>
          </p:cNvPr>
          <p:cNvSpPr>
            <a:spLocks noGrp="1"/>
          </p:cNvSpPr>
          <p:nvPr>
            <p:ph type="title"/>
          </p:nvPr>
        </p:nvSpPr>
        <p:spPr>
          <a:xfrm>
            <a:off x="4215802" y="1115925"/>
            <a:ext cx="14799319" cy="2024841"/>
          </a:xfrm>
        </p:spPr>
        <p:txBody>
          <a:bodyPr>
            <a:normAutofit/>
          </a:bodyPr>
          <a:lstStyle/>
          <a:p>
            <a:r>
              <a:rPr lang="en-US" sz="6400" b="1" dirty="0">
                <a:latin typeface="+mj-lt"/>
              </a:rPr>
              <a:t>FY 2023-24 Budgetary Impacts</a:t>
            </a:r>
            <a:br>
              <a:rPr lang="en-US" sz="6400" b="1" dirty="0">
                <a:latin typeface="+mj-lt"/>
              </a:rPr>
            </a:br>
            <a:endParaRPr lang="en-US" sz="6400" dirty="0">
              <a:latin typeface="+mj-lt"/>
            </a:endParaRPr>
          </a:p>
        </p:txBody>
      </p:sp>
      <p:sp>
        <p:nvSpPr>
          <p:cNvPr id="6" name="Title 4">
            <a:extLst>
              <a:ext uri="{FF2B5EF4-FFF2-40B4-BE49-F238E27FC236}">
                <a16:creationId xmlns:a16="http://schemas.microsoft.com/office/drawing/2014/main" id="{378101FF-5A88-4D43-8E33-8FA7026F4707}"/>
              </a:ext>
            </a:extLst>
          </p:cNvPr>
          <p:cNvSpPr txBox="1">
            <a:spLocks/>
          </p:cNvSpPr>
          <p:nvPr/>
        </p:nvSpPr>
        <p:spPr>
          <a:xfrm>
            <a:off x="3847563" y="2734836"/>
            <a:ext cx="11268040" cy="7829358"/>
          </a:xfrm>
          <a:prstGeom prst="rect">
            <a:avLst/>
          </a:prstGeom>
        </p:spPr>
        <p:txBody>
          <a:bodyPr vert="horz" lIns="182880" tIns="91440" rIns="182880" bIns="91440" rtlCol="0" anchor="ctr">
            <a:norm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marL="685800" indent="-685800">
              <a:buFont typeface="Arial" panose="020B0604020202020204" pitchFamily="34" charset="0"/>
              <a:buChar char="•"/>
            </a:pPr>
            <a:endParaRPr lang="en-US" sz="3800" dirty="0"/>
          </a:p>
        </p:txBody>
      </p:sp>
      <p:sp>
        <p:nvSpPr>
          <p:cNvPr id="2" name="TextBox 1">
            <a:extLst>
              <a:ext uri="{FF2B5EF4-FFF2-40B4-BE49-F238E27FC236}">
                <a16:creationId xmlns:a16="http://schemas.microsoft.com/office/drawing/2014/main" id="{6F9D0048-17E7-4151-B766-6CB424A2612A}"/>
              </a:ext>
            </a:extLst>
          </p:cNvPr>
          <p:cNvSpPr txBox="1"/>
          <p:nvPr/>
        </p:nvSpPr>
        <p:spPr>
          <a:xfrm>
            <a:off x="3145571" y="3864800"/>
            <a:ext cx="5978934" cy="4462760"/>
          </a:xfrm>
          <a:prstGeom prst="rect">
            <a:avLst/>
          </a:prstGeom>
          <a:noFill/>
        </p:spPr>
        <p:txBody>
          <a:bodyPr wrap="square" rtlCol="0">
            <a:spAutoFit/>
          </a:bodyPr>
          <a:lstStyle/>
          <a:p>
            <a:r>
              <a:rPr lang="en-US" sz="3400" b="1" dirty="0">
                <a:solidFill>
                  <a:schemeClr val="bg1"/>
                </a:solidFill>
                <a:latin typeface="+mj-lt"/>
                <a:ea typeface="Open Sans" panose="020B0606030504020204" pitchFamily="34" charset="0"/>
                <a:cs typeface="Open Sans" panose="020B0606030504020204" pitchFamily="34" charset="0"/>
              </a:rPr>
              <a:t>Personnel/Staffing</a:t>
            </a:r>
          </a:p>
          <a:p>
            <a:pPr marL="457200" indent="-457200">
              <a:buFont typeface="Arial" panose="020B0604020202020204" pitchFamily="34" charset="0"/>
              <a:buChar char="•"/>
            </a:pPr>
            <a:r>
              <a:rPr lang="en-US" sz="2500" dirty="0">
                <a:solidFill>
                  <a:schemeClr val="bg1"/>
                </a:solidFill>
                <a:ea typeface="Open Sans" panose="020B0606030504020204" pitchFamily="34" charset="0"/>
                <a:cs typeface="Open Sans" panose="020B0606030504020204" pitchFamily="34" charset="0"/>
              </a:rPr>
              <a:t>Public Safety Personnel Retirement System (PSPRS) unfunded liability is decreasing, which allows for freed up ongoing funding</a:t>
            </a:r>
          </a:p>
          <a:p>
            <a:pPr marL="457200" indent="-457200">
              <a:buFont typeface="Arial" panose="020B0604020202020204" pitchFamily="34" charset="0"/>
              <a:buChar char="•"/>
            </a:pPr>
            <a:r>
              <a:rPr lang="en-US" sz="2500" dirty="0">
                <a:solidFill>
                  <a:schemeClr val="bg1"/>
                </a:solidFill>
                <a:ea typeface="Open Sans" panose="020B0606030504020204" pitchFamily="34" charset="0"/>
                <a:cs typeface="Open Sans" panose="020B0606030504020204" pitchFamily="34" charset="0"/>
              </a:rPr>
              <a:t>This year’s budget allowed for more substantial market adjustments and some impacts of Class and Comp study were incorporated</a:t>
            </a:r>
          </a:p>
        </p:txBody>
      </p:sp>
      <p:sp>
        <p:nvSpPr>
          <p:cNvPr id="16" name="TextBox 15">
            <a:extLst>
              <a:ext uri="{FF2B5EF4-FFF2-40B4-BE49-F238E27FC236}">
                <a16:creationId xmlns:a16="http://schemas.microsoft.com/office/drawing/2014/main" id="{545D2AD2-7464-4700-BA2C-C6A8B0A21425}"/>
              </a:ext>
            </a:extLst>
          </p:cNvPr>
          <p:cNvSpPr txBox="1"/>
          <p:nvPr/>
        </p:nvSpPr>
        <p:spPr>
          <a:xfrm>
            <a:off x="9646078" y="3763947"/>
            <a:ext cx="7990295" cy="5232202"/>
          </a:xfrm>
          <a:prstGeom prst="rect">
            <a:avLst/>
          </a:prstGeom>
          <a:noFill/>
        </p:spPr>
        <p:txBody>
          <a:bodyPr wrap="square" rtlCol="0">
            <a:spAutoFit/>
          </a:bodyPr>
          <a:lstStyle/>
          <a:p>
            <a:r>
              <a:rPr lang="en-US" sz="3400" b="1" dirty="0">
                <a:solidFill>
                  <a:schemeClr val="bg1"/>
                </a:solidFill>
                <a:latin typeface="+mj-lt"/>
                <a:ea typeface="Open Sans" panose="020B0606030504020204" pitchFamily="34" charset="0"/>
                <a:cs typeface="Open Sans" panose="020B0606030504020204" pitchFamily="34" charset="0"/>
              </a:rPr>
              <a:t>Local Economic Impacts</a:t>
            </a:r>
          </a:p>
          <a:p>
            <a:pPr marL="457200" indent="-457200">
              <a:buFont typeface="Arial" panose="020B0604020202020204" pitchFamily="34" charset="0"/>
              <a:buChar char="•"/>
            </a:pPr>
            <a:r>
              <a:rPr lang="en-US" sz="2500" dirty="0">
                <a:solidFill>
                  <a:schemeClr val="bg1"/>
                </a:solidFill>
                <a:ea typeface="Open Sans" panose="020B0606030504020204" pitchFamily="34" charset="0"/>
                <a:cs typeface="Open Sans" panose="020B0606030504020204" pitchFamily="34" charset="0"/>
              </a:rPr>
              <a:t>Local revenues continue to come in strong</a:t>
            </a:r>
          </a:p>
          <a:p>
            <a:pPr marL="457200" indent="-457200">
              <a:buFont typeface="Arial" panose="020B0604020202020204" pitchFamily="34" charset="0"/>
              <a:buChar char="•"/>
            </a:pPr>
            <a:r>
              <a:rPr lang="en-US" sz="2500" dirty="0">
                <a:solidFill>
                  <a:schemeClr val="bg1"/>
                </a:solidFill>
                <a:ea typeface="Open Sans" panose="020B0606030504020204" pitchFamily="34" charset="0"/>
                <a:cs typeface="Open Sans" panose="020B0606030504020204" pitchFamily="34" charset="0"/>
              </a:rPr>
              <a:t>Intel construction impacts are being seen in our monthly revenues</a:t>
            </a:r>
          </a:p>
          <a:p>
            <a:pPr marL="457200" indent="-457200">
              <a:buFont typeface="Arial" panose="020B0604020202020204" pitchFamily="34" charset="0"/>
              <a:buChar char="•"/>
            </a:pPr>
            <a:r>
              <a:rPr lang="en-US" sz="2500" dirty="0">
                <a:solidFill>
                  <a:schemeClr val="bg1"/>
                </a:solidFill>
                <a:ea typeface="Open Sans" panose="020B0606030504020204" pitchFamily="34" charset="0"/>
                <a:cs typeface="Open Sans" panose="020B0606030504020204" pitchFamily="34" charset="0"/>
              </a:rPr>
              <a:t>New retail will bring a destination-based shopping experience to Chandler, increasing revenues</a:t>
            </a:r>
          </a:p>
          <a:p>
            <a:pPr marL="457200" indent="-457200">
              <a:buFont typeface="Arial" panose="020B0604020202020204" pitchFamily="34" charset="0"/>
              <a:buChar char="•"/>
            </a:pPr>
            <a:r>
              <a:rPr lang="en-US" sz="2500" dirty="0">
                <a:solidFill>
                  <a:schemeClr val="bg1"/>
                </a:solidFill>
                <a:ea typeface="Open Sans" panose="020B0606030504020204" pitchFamily="34" charset="0"/>
                <a:cs typeface="Open Sans" panose="020B0606030504020204" pitchFamily="34" charset="0"/>
              </a:rPr>
              <a:t>State shared income tax shifting from 15% to 18% to offset flat tax implications, but increase this year is one-time</a:t>
            </a:r>
          </a:p>
          <a:p>
            <a:pPr marL="457200" indent="-457200">
              <a:buFont typeface="Arial" panose="020B0604020202020204" pitchFamily="34" charset="0"/>
              <a:buChar char="•"/>
            </a:pPr>
            <a:r>
              <a:rPr lang="en-US" sz="2500" dirty="0">
                <a:solidFill>
                  <a:schemeClr val="bg1"/>
                </a:solidFill>
                <a:ea typeface="Open Sans" panose="020B0606030504020204" pitchFamily="34" charset="0"/>
                <a:cs typeface="Open Sans" panose="020B0606030504020204" pitchFamily="34" charset="0"/>
              </a:rPr>
              <a:t>Inflation is driving revenues higher</a:t>
            </a:r>
          </a:p>
          <a:p>
            <a:pPr marL="457200" indent="-457200">
              <a:buFont typeface="Arial" panose="020B0604020202020204" pitchFamily="34" charset="0"/>
              <a:buChar char="•"/>
            </a:pPr>
            <a:r>
              <a:rPr lang="en-US" sz="2500" dirty="0">
                <a:solidFill>
                  <a:schemeClr val="bg1"/>
                </a:solidFill>
                <a:ea typeface="Open Sans" panose="020B0606030504020204" pitchFamily="34" charset="0"/>
                <a:cs typeface="Open Sans" panose="020B0606030504020204" pitchFamily="34" charset="0"/>
              </a:rPr>
              <a:t>Long tradition of strong financial management</a:t>
            </a:r>
          </a:p>
        </p:txBody>
      </p:sp>
      <p:pic>
        <p:nvPicPr>
          <p:cNvPr id="18" name="Picture 2" descr="Users White Icon">
            <a:extLst>
              <a:ext uri="{FF2B5EF4-FFF2-40B4-BE49-F238E27FC236}">
                <a16:creationId xmlns:a16="http://schemas.microsoft.com/office/drawing/2014/main" id="{7C242D23-DB40-44B7-81C0-74F11F2F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836" y="8686491"/>
            <a:ext cx="1527343" cy="121217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02F5F9A-088F-4CA0-91BD-4BCBA406B4C3}"/>
              </a:ext>
            </a:extLst>
          </p:cNvPr>
          <p:cNvSpPr/>
          <p:nvPr/>
        </p:nvSpPr>
        <p:spPr>
          <a:xfrm>
            <a:off x="-178116" y="-323302"/>
            <a:ext cx="4457538" cy="4218288"/>
          </a:xfrm>
          <a:prstGeom prst="ellipse">
            <a:avLst/>
          </a:prstGeom>
          <a:solidFill>
            <a:schemeClr val="accent4"/>
          </a:solidFill>
          <a:ln>
            <a:solidFill>
              <a:srgbClr val="00A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a:extLst>
              <a:ext uri="{FF2B5EF4-FFF2-40B4-BE49-F238E27FC236}">
                <a16:creationId xmlns:a16="http://schemas.microsoft.com/office/drawing/2014/main" id="{985A6917-F412-4777-B2E6-FB2610A85312}"/>
              </a:ext>
            </a:extLst>
          </p:cNvPr>
          <p:cNvSpPr txBox="1">
            <a:spLocks/>
          </p:cNvSpPr>
          <p:nvPr/>
        </p:nvSpPr>
        <p:spPr>
          <a:xfrm>
            <a:off x="-346784" y="345885"/>
            <a:ext cx="4812011" cy="2748875"/>
          </a:xfrm>
          <a:prstGeom prst="rect">
            <a:avLst/>
          </a:prstGeom>
        </p:spPr>
        <p:txBody>
          <a:bodyPr vert="horz" lIns="182880" tIns="91440" rIns="182880" bIns="91440" rtlCol="0" anchor="ctr">
            <a:norm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algn="ctr"/>
            <a:r>
              <a:rPr lang="en-US" sz="5400" dirty="0">
                <a:latin typeface="+mj-lt"/>
              </a:rPr>
              <a:t>The Brightside</a:t>
            </a:r>
          </a:p>
        </p:txBody>
      </p:sp>
      <p:pic>
        <p:nvPicPr>
          <p:cNvPr id="7" name="Graphic 6" descr="Piggy Bank outline">
            <a:extLst>
              <a:ext uri="{FF2B5EF4-FFF2-40B4-BE49-F238E27FC236}">
                <a16:creationId xmlns:a16="http://schemas.microsoft.com/office/drawing/2014/main" id="{FB9F15DC-CF60-4ED8-A4E0-224603425C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41704" y="8516355"/>
            <a:ext cx="1527343" cy="1527343"/>
          </a:xfrm>
          <a:prstGeom prst="rect">
            <a:avLst/>
          </a:prstGeom>
        </p:spPr>
      </p:pic>
    </p:spTree>
    <p:extLst>
      <p:ext uri="{BB962C8B-B14F-4D97-AF65-F5344CB8AC3E}">
        <p14:creationId xmlns:p14="http://schemas.microsoft.com/office/powerpoint/2010/main" val="235954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B32B5F2-5A77-4E0A-9676-297640B50591}"/>
              </a:ext>
            </a:extLst>
          </p:cNvPr>
          <p:cNvSpPr/>
          <p:nvPr/>
        </p:nvSpPr>
        <p:spPr>
          <a:xfrm rot="5400000">
            <a:off x="8974945" y="-6533678"/>
            <a:ext cx="461220" cy="18119559"/>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3B89435-F355-4322-A3C4-1BAF8F504477}"/>
              </a:ext>
            </a:extLst>
          </p:cNvPr>
          <p:cNvSpPr>
            <a:spLocks noGrp="1"/>
          </p:cNvSpPr>
          <p:nvPr>
            <p:ph type="title"/>
          </p:nvPr>
        </p:nvSpPr>
        <p:spPr>
          <a:xfrm>
            <a:off x="4178352" y="-70591"/>
            <a:ext cx="13739318" cy="2748875"/>
          </a:xfrm>
        </p:spPr>
        <p:txBody>
          <a:bodyPr>
            <a:normAutofit/>
          </a:bodyPr>
          <a:lstStyle/>
          <a:p>
            <a:r>
              <a:rPr lang="en-US" sz="6400" b="1" dirty="0">
                <a:latin typeface="+mj-lt"/>
              </a:rPr>
              <a:t>FY 2023-24 Budgetary Impacts</a:t>
            </a:r>
            <a:br>
              <a:rPr lang="en-US" sz="6400" b="1" dirty="0">
                <a:latin typeface="+mj-lt"/>
              </a:rPr>
            </a:br>
            <a:r>
              <a:rPr lang="en-US" sz="6400" b="1" dirty="0">
                <a:latin typeface="+mj-lt"/>
              </a:rPr>
              <a:t> </a:t>
            </a:r>
            <a:r>
              <a:rPr lang="en-US" sz="4400" dirty="0">
                <a:solidFill>
                  <a:schemeClr val="bg1"/>
                </a:solidFill>
                <a:latin typeface="+mj-lt"/>
                <a:ea typeface="Open Sans" panose="020B0606030504020204" pitchFamily="34" charset="0"/>
                <a:cs typeface="Open Sans" panose="020B0606030504020204" pitchFamily="34" charset="0"/>
              </a:rPr>
              <a:t>Delineating </a:t>
            </a:r>
            <a:r>
              <a:rPr lang="en-US" sz="4400" dirty="0">
                <a:latin typeface="+mj-lt"/>
                <a:ea typeface="Open Sans" panose="020B0606030504020204" pitchFamily="34" charset="0"/>
                <a:cs typeface="Open Sans" panose="020B0606030504020204" pitchFamily="34" charset="0"/>
              </a:rPr>
              <a:t>O</a:t>
            </a:r>
            <a:r>
              <a:rPr lang="en-US" sz="4400" dirty="0">
                <a:solidFill>
                  <a:schemeClr val="bg1"/>
                </a:solidFill>
                <a:latin typeface="+mj-lt"/>
                <a:ea typeface="Open Sans" panose="020B0606030504020204" pitchFamily="34" charset="0"/>
                <a:cs typeface="Open Sans" panose="020B0606030504020204" pitchFamily="34" charset="0"/>
              </a:rPr>
              <a:t>ngoing vs. One-Time</a:t>
            </a:r>
            <a:endParaRPr lang="en-US" sz="6400" b="1" dirty="0">
              <a:latin typeface="+mj-lt"/>
            </a:endParaRPr>
          </a:p>
        </p:txBody>
      </p:sp>
      <p:sp>
        <p:nvSpPr>
          <p:cNvPr id="6" name="Title 4">
            <a:extLst>
              <a:ext uri="{FF2B5EF4-FFF2-40B4-BE49-F238E27FC236}">
                <a16:creationId xmlns:a16="http://schemas.microsoft.com/office/drawing/2014/main" id="{378101FF-5A88-4D43-8E33-8FA7026F4707}"/>
              </a:ext>
            </a:extLst>
          </p:cNvPr>
          <p:cNvSpPr txBox="1">
            <a:spLocks/>
          </p:cNvSpPr>
          <p:nvPr/>
        </p:nvSpPr>
        <p:spPr>
          <a:xfrm>
            <a:off x="339951" y="2431379"/>
            <a:ext cx="11268040" cy="7829358"/>
          </a:xfrm>
          <a:prstGeom prst="rect">
            <a:avLst/>
          </a:prstGeom>
        </p:spPr>
        <p:txBody>
          <a:bodyPr vert="horz" lIns="182880" tIns="91440" rIns="182880" bIns="91440" rtlCol="0" anchor="ctr">
            <a:norm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marL="685800" indent="-685800">
              <a:buFont typeface="Arial" panose="020B0604020202020204" pitchFamily="34" charset="0"/>
              <a:buChar char="•"/>
            </a:pPr>
            <a:endParaRPr lang="en-US" sz="3800" dirty="0"/>
          </a:p>
        </p:txBody>
      </p:sp>
      <p:sp>
        <p:nvSpPr>
          <p:cNvPr id="2" name="TextBox 1">
            <a:extLst>
              <a:ext uri="{FF2B5EF4-FFF2-40B4-BE49-F238E27FC236}">
                <a16:creationId xmlns:a16="http://schemas.microsoft.com/office/drawing/2014/main" id="{6F9D0048-17E7-4151-B766-6CB424A2612A}"/>
              </a:ext>
            </a:extLst>
          </p:cNvPr>
          <p:cNvSpPr txBox="1"/>
          <p:nvPr/>
        </p:nvSpPr>
        <p:spPr>
          <a:xfrm>
            <a:off x="8313890" y="3231271"/>
            <a:ext cx="9847911" cy="2769989"/>
          </a:xfrm>
          <a:prstGeom prst="rect">
            <a:avLst/>
          </a:prstGeom>
          <a:noFill/>
        </p:spPr>
        <p:txBody>
          <a:bodyPr wrap="square" rtlCol="0">
            <a:spAutoFit/>
          </a:bodyPr>
          <a:lstStyle/>
          <a:p>
            <a:r>
              <a:rPr lang="en-US" sz="3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chemeClr val="bg1"/>
                </a:solidFill>
                <a:latin typeface="+mj-lt"/>
                <a:ea typeface="Open Sans" panose="020B0606030504020204" pitchFamily="34" charset="0"/>
                <a:cs typeface="Open Sans" panose="020B0606030504020204" pitchFamily="34" charset="0"/>
              </a:rPr>
              <a:t>Personnel/Staffing</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Retirement and vacancy impacts are still an issue</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Attracting talent to fill vacancies</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Class and Comp study impacts not yet fully known</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ERP system will require significant city-wide staff effort</a:t>
            </a:r>
          </a:p>
        </p:txBody>
      </p:sp>
      <p:sp>
        <p:nvSpPr>
          <p:cNvPr id="15" name="TextBox 14">
            <a:extLst>
              <a:ext uri="{FF2B5EF4-FFF2-40B4-BE49-F238E27FC236}">
                <a16:creationId xmlns:a16="http://schemas.microsoft.com/office/drawing/2014/main" id="{4FE87FF8-E40B-4430-B003-18335385EFD0}"/>
              </a:ext>
            </a:extLst>
          </p:cNvPr>
          <p:cNvSpPr txBox="1"/>
          <p:nvPr/>
        </p:nvSpPr>
        <p:spPr>
          <a:xfrm>
            <a:off x="615128" y="4446012"/>
            <a:ext cx="7423585" cy="1908215"/>
          </a:xfrm>
          <a:prstGeom prst="rect">
            <a:avLst/>
          </a:prstGeom>
          <a:noFill/>
        </p:spPr>
        <p:txBody>
          <a:bodyPr wrap="square" rtlCol="0">
            <a:spAutoFit/>
          </a:bodyPr>
          <a:lstStyle/>
          <a:p>
            <a:r>
              <a:rPr lang="en-US" sz="3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chemeClr val="bg1"/>
                </a:solidFill>
                <a:latin typeface="+mj-lt"/>
                <a:ea typeface="Open Sans" panose="020B0606030504020204" pitchFamily="34" charset="0"/>
                <a:cs typeface="Open Sans" panose="020B0606030504020204" pitchFamily="34" charset="0"/>
              </a:rPr>
              <a:t>Inflation &amp; Supply Chain</a:t>
            </a:r>
            <a:endParaRPr lang="en-US" sz="3400" b="1" dirty="0">
              <a:solidFill>
                <a:schemeClr val="bg1"/>
              </a:solidFill>
              <a:latin typeface="+mj-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Affecting utilities, chemicals, construction materials and labor, vehicles, and equipment </a:t>
            </a:r>
          </a:p>
        </p:txBody>
      </p:sp>
      <p:sp>
        <p:nvSpPr>
          <p:cNvPr id="16" name="TextBox 15">
            <a:extLst>
              <a:ext uri="{FF2B5EF4-FFF2-40B4-BE49-F238E27FC236}">
                <a16:creationId xmlns:a16="http://schemas.microsoft.com/office/drawing/2014/main" id="{545D2AD2-7464-4700-BA2C-C6A8B0A21425}"/>
              </a:ext>
            </a:extLst>
          </p:cNvPr>
          <p:cNvSpPr txBox="1"/>
          <p:nvPr/>
        </p:nvSpPr>
        <p:spPr>
          <a:xfrm>
            <a:off x="615128" y="6815819"/>
            <a:ext cx="7535938" cy="3200876"/>
          </a:xfrm>
          <a:prstGeom prst="rect">
            <a:avLst/>
          </a:prstGeom>
          <a:noFill/>
        </p:spPr>
        <p:txBody>
          <a:bodyPr wrap="square" rtlCol="0">
            <a:spAutoFit/>
          </a:bodyPr>
          <a:lstStyle/>
          <a:p>
            <a:r>
              <a:rPr lang="en-US" sz="3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chemeClr val="bg1"/>
                </a:solidFill>
                <a:latin typeface="+mj-lt"/>
                <a:ea typeface="Open Sans" panose="020B0606030504020204" pitchFamily="34" charset="0"/>
                <a:cs typeface="Open Sans" panose="020B0606030504020204" pitchFamily="34" charset="0"/>
              </a:rPr>
              <a:t>Technology</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Multi-year City-wide Enterprise Resource Planning (ERP) system replacement </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Security posture / Infrastructure</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Governance / speed to delivery</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Mobility and flexibility / more to do</a:t>
            </a:r>
          </a:p>
        </p:txBody>
      </p:sp>
      <p:sp>
        <p:nvSpPr>
          <p:cNvPr id="17" name="TextBox 16">
            <a:extLst>
              <a:ext uri="{FF2B5EF4-FFF2-40B4-BE49-F238E27FC236}">
                <a16:creationId xmlns:a16="http://schemas.microsoft.com/office/drawing/2014/main" id="{BFA24FED-04FC-48C9-8CD2-25EECDBE9A11}"/>
              </a:ext>
            </a:extLst>
          </p:cNvPr>
          <p:cNvSpPr txBox="1"/>
          <p:nvPr/>
        </p:nvSpPr>
        <p:spPr>
          <a:xfrm>
            <a:off x="8313890" y="6198086"/>
            <a:ext cx="9693710" cy="4062651"/>
          </a:xfrm>
          <a:prstGeom prst="rect">
            <a:avLst/>
          </a:prstGeom>
          <a:noFill/>
        </p:spPr>
        <p:txBody>
          <a:bodyPr wrap="square" rtlCol="0">
            <a:spAutoFit/>
          </a:bodyPr>
          <a:lstStyle/>
          <a:p>
            <a:r>
              <a:rPr lang="en-US" sz="3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chemeClr val="bg1"/>
                </a:solidFill>
                <a:latin typeface="+mj-lt"/>
                <a:ea typeface="Open Sans" panose="020B0606030504020204" pitchFamily="34" charset="0"/>
                <a:cs typeface="Open Sans" panose="020B0606030504020204" pitchFamily="34" charset="0"/>
              </a:rPr>
              <a:t>Potential Legislative Impacts</a:t>
            </a:r>
            <a:endParaRPr lang="en-US" sz="2400" dirty="0">
              <a:solidFill>
                <a:schemeClr val="bg1"/>
              </a:solidFill>
              <a:latin typeface="+mj-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Legislative Impacts to local tax base and Model City Tax Code</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Threat of eliminating residential rental and food for home consumption tax ($22M-$25M ongoing)</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State shared income tax final level after flat tax implemented unknown</a:t>
            </a:r>
          </a:p>
          <a:p>
            <a:pPr marL="457200" indent="-457200">
              <a:buFont typeface="Arial" panose="020B0604020202020204" pitchFamily="34" charset="0"/>
              <a:buChar char="•"/>
            </a:pPr>
            <a:r>
              <a:rPr lang="en-US" sz="2800" dirty="0">
                <a:solidFill>
                  <a:schemeClr val="bg1"/>
                </a:solidFill>
                <a:ea typeface="Open Sans" panose="020B0606030504020204" pitchFamily="34" charset="0"/>
                <a:cs typeface="Open Sans" panose="020B0606030504020204" pitchFamily="34" charset="0"/>
              </a:rPr>
              <a:t>Prop 400 extension future is uncertain (longer term)</a:t>
            </a:r>
          </a:p>
        </p:txBody>
      </p:sp>
      <p:pic>
        <p:nvPicPr>
          <p:cNvPr id="18" name="Picture 2" descr="Users White Icon">
            <a:extLst>
              <a:ext uri="{FF2B5EF4-FFF2-40B4-BE49-F238E27FC236}">
                <a16:creationId xmlns:a16="http://schemas.microsoft.com/office/drawing/2014/main" id="{7C242D23-DB40-44B7-81C0-74F11F2F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107" y="2905986"/>
            <a:ext cx="1015217" cy="805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art Network White Icon">
            <a:extLst>
              <a:ext uri="{FF2B5EF4-FFF2-40B4-BE49-F238E27FC236}">
                <a16:creationId xmlns:a16="http://schemas.microsoft.com/office/drawing/2014/main" id="{C6A7E373-2EF4-4A99-85CC-B468BCECC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11565">
            <a:off x="1184439" y="6566538"/>
            <a:ext cx="1034091" cy="8339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 Search White Icon">
            <a:extLst>
              <a:ext uri="{FF2B5EF4-FFF2-40B4-BE49-F238E27FC236}">
                <a16:creationId xmlns:a16="http://schemas.microsoft.com/office/drawing/2014/main" id="{DA8D9E1A-3A15-4F9E-BDF2-E054CFE1E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257" y="6083830"/>
            <a:ext cx="840619" cy="6374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art Line White Icon">
            <a:extLst>
              <a:ext uri="{FF2B5EF4-FFF2-40B4-BE49-F238E27FC236}">
                <a16:creationId xmlns:a16="http://schemas.microsoft.com/office/drawing/2014/main" id="{6908868A-E44A-41F7-8CF3-8C687B41C2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937" y="4020596"/>
            <a:ext cx="1003095" cy="1003095"/>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C1931982-6CAA-4C22-8B85-148461F8685C}"/>
              </a:ext>
            </a:extLst>
          </p:cNvPr>
          <p:cNvSpPr/>
          <p:nvPr/>
        </p:nvSpPr>
        <p:spPr>
          <a:xfrm>
            <a:off x="-130618" y="-233868"/>
            <a:ext cx="4457538" cy="4218288"/>
          </a:xfrm>
          <a:prstGeom prst="ellipse">
            <a:avLst/>
          </a:prstGeom>
          <a:solidFill>
            <a:schemeClr val="accent4"/>
          </a:solidFill>
          <a:ln>
            <a:solidFill>
              <a:srgbClr val="00A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a:extLst>
              <a:ext uri="{FF2B5EF4-FFF2-40B4-BE49-F238E27FC236}">
                <a16:creationId xmlns:a16="http://schemas.microsoft.com/office/drawing/2014/main" id="{2CA9DE60-78F1-490C-BDC8-C4A9DB80FA56}"/>
              </a:ext>
            </a:extLst>
          </p:cNvPr>
          <p:cNvSpPr txBox="1">
            <a:spLocks/>
          </p:cNvSpPr>
          <p:nvPr/>
        </p:nvSpPr>
        <p:spPr>
          <a:xfrm>
            <a:off x="-243942" y="435937"/>
            <a:ext cx="4812011" cy="2748875"/>
          </a:xfrm>
          <a:prstGeom prst="rect">
            <a:avLst/>
          </a:prstGeom>
        </p:spPr>
        <p:txBody>
          <a:bodyPr vert="horz" lIns="182880" tIns="91440" rIns="182880" bIns="91440" rtlCol="0" anchor="ctr">
            <a:normAutofit/>
          </a:bodyPr>
          <a:lstStyle>
            <a:lvl1pPr algn="l" defTabSz="1371600" rtl="0" eaLnBrk="1" latinLnBrk="0" hangingPunct="1">
              <a:lnSpc>
                <a:spcPct val="90000"/>
              </a:lnSpc>
              <a:spcBef>
                <a:spcPct val="0"/>
              </a:spcBef>
              <a:buNone/>
              <a:defRPr sz="6200" kern="1200">
                <a:solidFill>
                  <a:schemeClr val="bg1"/>
                </a:solidFill>
                <a:latin typeface="Open Sans" panose="020B0606030504020204" pitchFamily="34" charset="0"/>
                <a:ea typeface="+mj-ea"/>
                <a:cs typeface="+mj-cs"/>
              </a:defRPr>
            </a:lvl1pPr>
          </a:lstStyle>
          <a:p>
            <a:pPr algn="ctr"/>
            <a:r>
              <a:rPr lang="en-US" sz="5400" dirty="0">
                <a:latin typeface="+mj-lt"/>
              </a:rPr>
              <a:t>The Challenges</a:t>
            </a:r>
          </a:p>
        </p:txBody>
      </p:sp>
    </p:spTree>
    <p:extLst>
      <p:ext uri="{BB962C8B-B14F-4D97-AF65-F5344CB8AC3E}">
        <p14:creationId xmlns:p14="http://schemas.microsoft.com/office/powerpoint/2010/main" val="244384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C8000B-1473-4CBD-BC5A-CF98DED58479}"/>
              </a:ext>
            </a:extLst>
          </p:cNvPr>
          <p:cNvPicPr>
            <a:picLocks noChangeAspect="1"/>
          </p:cNvPicPr>
          <p:nvPr/>
        </p:nvPicPr>
        <p:blipFill rotWithShape="1">
          <a:blip r:embed="rId3"/>
          <a:srcRect t="2105" b="22895"/>
          <a:stretch/>
        </p:blipFill>
        <p:spPr>
          <a:xfrm>
            <a:off x="-7627" y="0"/>
            <a:ext cx="18303253" cy="10287000"/>
          </a:xfrm>
          <a:prstGeom prst="rect">
            <a:avLst/>
          </a:prstGeom>
        </p:spPr>
      </p:pic>
      <p:sp>
        <p:nvSpPr>
          <p:cNvPr id="12" name="Rectangle 11">
            <a:extLst>
              <a:ext uri="{FF2B5EF4-FFF2-40B4-BE49-F238E27FC236}">
                <a16:creationId xmlns:a16="http://schemas.microsoft.com/office/drawing/2014/main" id="{5F65DDA9-8C44-4E3B-B48A-32183242371A}"/>
              </a:ext>
            </a:extLst>
          </p:cNvPr>
          <p:cNvSpPr/>
          <p:nvPr/>
        </p:nvSpPr>
        <p:spPr>
          <a:xfrm>
            <a:off x="1194208" y="3035832"/>
            <a:ext cx="7444737" cy="6060041"/>
          </a:xfrm>
          <a:prstGeom prst="rect">
            <a:avLst/>
          </a:prstGeom>
          <a:solidFill>
            <a:srgbClr val="00A19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1413229" y="4014775"/>
            <a:ext cx="7006693" cy="464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500" i="0" u="none" strike="noStrike" cap="none" normalizeH="0" baseline="0" dirty="0">
                <a:ln>
                  <a:noFill/>
                </a:ln>
                <a:solidFill>
                  <a:srgbClr val="FFFFFF"/>
                </a:solidFill>
                <a:effectLst/>
                <a:latin typeface="+mn-lt"/>
                <a:cs typeface="Open Sans" panose="020B0606030504020204" pitchFamily="34" charset="0"/>
              </a:rPr>
              <a:t>Being the Most Connected City</a:t>
            </a:r>
            <a:endParaRPr kumimoji="0" lang="en-US" altLang="en-US" sz="2500" i="0" u="none" strike="noStrike" cap="none" normalizeH="0" baseline="0" dirty="0">
              <a:ln>
                <a:noFill/>
              </a:ln>
              <a:solidFill>
                <a:srgbClr val="FFFFFF"/>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500" i="0" u="none" strike="noStrike" cap="none" normalizeH="0" baseline="0" dirty="0">
                <a:ln>
                  <a:noFill/>
                </a:ln>
                <a:solidFill>
                  <a:srgbClr val="FFFFFF"/>
                </a:solidFill>
                <a:effectLst/>
                <a:latin typeface="+mn-lt"/>
                <a:cs typeface="Open Sans" panose="020B0606030504020204" pitchFamily="34" charset="0"/>
              </a:rPr>
              <a:t>Being a Leader in Trust and Transparency</a:t>
            </a:r>
            <a:endParaRPr kumimoji="0" lang="en-US" altLang="en-US" sz="2500" i="0" u="none" strike="noStrike" cap="none" normalizeH="0" baseline="0" dirty="0">
              <a:ln>
                <a:noFill/>
              </a:ln>
              <a:solidFill>
                <a:srgbClr val="FFFFFF"/>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500" i="0" u="none" strike="noStrike" cap="none" normalizeH="0" baseline="0" dirty="0">
                <a:ln>
                  <a:noFill/>
                </a:ln>
                <a:solidFill>
                  <a:srgbClr val="FFFFFF"/>
                </a:solidFill>
                <a:effectLst/>
                <a:latin typeface="+mn-lt"/>
                <a:cs typeface="Open Sans" panose="020B0606030504020204" pitchFamily="34" charset="0"/>
              </a:rPr>
              <a:t>Maintaining Fiscal Sustainability</a:t>
            </a:r>
            <a:endParaRPr kumimoji="0" lang="en-US" altLang="en-US" sz="2500" i="0" u="none" strike="noStrike" cap="none" normalizeH="0" baseline="0" dirty="0">
              <a:ln>
                <a:noFill/>
              </a:ln>
              <a:solidFill>
                <a:srgbClr val="FFFFFF"/>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500" i="0" u="none" strike="noStrike" cap="none" normalizeH="0" baseline="0" dirty="0">
                <a:ln>
                  <a:noFill/>
                </a:ln>
                <a:solidFill>
                  <a:srgbClr val="FFFFFF"/>
                </a:solidFill>
                <a:effectLst/>
                <a:latin typeface="+mn-lt"/>
                <a:cs typeface="Open Sans" panose="020B0606030504020204" pitchFamily="34" charset="0"/>
              </a:rPr>
              <a:t>Attracting a Range of Private Sector Businesses</a:t>
            </a:r>
            <a:endParaRPr kumimoji="0" lang="en-US" altLang="en-US" sz="2500" i="0" u="none" strike="noStrike" cap="none" normalizeH="0" baseline="0" dirty="0">
              <a:ln>
                <a:noFill/>
              </a:ln>
              <a:solidFill>
                <a:srgbClr val="FFFFFF"/>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500" i="0" u="none" strike="noStrike" cap="none" normalizeH="0" baseline="0" dirty="0">
                <a:ln>
                  <a:noFill/>
                </a:ln>
                <a:solidFill>
                  <a:srgbClr val="FFFFFF"/>
                </a:solidFill>
                <a:effectLst/>
                <a:latin typeface="+mn-lt"/>
                <a:cs typeface="Open Sans" panose="020B0606030504020204" pitchFamily="34" charset="0"/>
              </a:rPr>
              <a:t>Fostering a Contemporary Culture that Embraces Unity</a:t>
            </a:r>
            <a:endParaRPr kumimoji="0" lang="en-US" altLang="en-US" sz="2500" i="0" u="none" strike="noStrike" cap="none" normalizeH="0" baseline="0" dirty="0">
              <a:ln>
                <a:noFill/>
              </a:ln>
              <a:solidFill>
                <a:srgbClr val="FFFFFF"/>
              </a:solidFill>
              <a:effectLst/>
              <a:latin typeface="+mn-lt"/>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500" i="0" u="none" strike="noStrike" cap="none" normalizeH="0" baseline="0" dirty="0">
                <a:ln>
                  <a:noFill/>
                </a:ln>
                <a:solidFill>
                  <a:srgbClr val="FFFFFF"/>
                </a:solidFill>
                <a:effectLst/>
                <a:latin typeface="+mn-lt"/>
                <a:cs typeface="Open Sans" panose="020B0606030504020204" pitchFamily="34" charset="0"/>
              </a:rPr>
              <a:t>Being Safe and Beautiful</a:t>
            </a:r>
            <a:r>
              <a:rPr kumimoji="0" lang="en-US" altLang="en-US" sz="2500" i="0" u="none" strike="noStrike" cap="none" normalizeH="0" baseline="0" dirty="0">
                <a:ln>
                  <a:noFill/>
                </a:ln>
                <a:solidFill>
                  <a:schemeClr val="tx1"/>
                </a:solidFill>
                <a:effectLst/>
                <a:latin typeface="+mn-lt"/>
              </a:rPr>
              <a:t> </a:t>
            </a:r>
          </a:p>
        </p:txBody>
      </p:sp>
      <p:sp>
        <p:nvSpPr>
          <p:cNvPr id="6" name="Rectangle 1">
            <a:extLst>
              <a:ext uri="{FF2B5EF4-FFF2-40B4-BE49-F238E27FC236}">
                <a16:creationId xmlns:a16="http://schemas.microsoft.com/office/drawing/2014/main" id="{F1EB1271-75E8-4612-AE38-7E3B27051781}"/>
              </a:ext>
            </a:extLst>
          </p:cNvPr>
          <p:cNvSpPr txBox="1">
            <a:spLocks noChangeArrowheads="1"/>
          </p:cNvSpPr>
          <p:nvPr/>
        </p:nvSpPr>
        <p:spPr bwMode="auto">
          <a:xfrm>
            <a:off x="1413229" y="3255763"/>
            <a:ext cx="744473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defTabSz="914400" eaLnBrk="0" fontAlgn="base" hangingPunct="0">
              <a:spcBef>
                <a:spcPct val="0"/>
              </a:spcBef>
              <a:spcAft>
                <a:spcPct val="0"/>
              </a:spcAft>
              <a:buNone/>
            </a:pPr>
            <a:r>
              <a:rPr lang="en-US" altLang="en-US" sz="4400" b="1" dirty="0">
                <a:solidFill>
                  <a:srgbClr val="FFFFFF"/>
                </a:solidFill>
                <a:latin typeface="+mj-lt"/>
              </a:rPr>
              <a:t>Strategic Policy Goals</a:t>
            </a:r>
            <a:r>
              <a:rPr lang="en-US" altLang="en-US" sz="4400" b="1" dirty="0">
                <a:solidFill>
                  <a:schemeClr val="tx1"/>
                </a:solidFill>
                <a:latin typeface="+mj-lt"/>
              </a:rPr>
              <a:t> </a:t>
            </a:r>
          </a:p>
        </p:txBody>
      </p:sp>
      <p:sp>
        <p:nvSpPr>
          <p:cNvPr id="13" name="Rectangle 12">
            <a:extLst>
              <a:ext uri="{FF2B5EF4-FFF2-40B4-BE49-F238E27FC236}">
                <a16:creationId xmlns:a16="http://schemas.microsoft.com/office/drawing/2014/main" id="{D2603E80-8F2F-42CD-8364-B4E4D903AFBA}"/>
              </a:ext>
            </a:extLst>
          </p:cNvPr>
          <p:cNvSpPr/>
          <p:nvPr/>
        </p:nvSpPr>
        <p:spPr>
          <a:xfrm>
            <a:off x="1120963" y="969001"/>
            <a:ext cx="15660538" cy="1910935"/>
          </a:xfrm>
          <a:prstGeom prst="rect">
            <a:avLst/>
          </a:prstGeom>
          <a:solidFill>
            <a:srgbClr val="00A19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7453" y="863745"/>
            <a:ext cx="15514048" cy="2172088"/>
          </a:xfrm>
        </p:spPr>
        <p:txBody>
          <a:bodyPr>
            <a:noAutofit/>
          </a:bodyPr>
          <a:lstStyle/>
          <a:p>
            <a:r>
              <a:rPr lang="en-US" sz="6400" b="1" dirty="0">
                <a:latin typeface="+mj-lt"/>
                <a:ea typeface="Open Sans" panose="020B0606030504020204" pitchFamily="34" charset="0"/>
              </a:rPr>
              <a:t>Strategic Framework Guides </a:t>
            </a:r>
            <a:br>
              <a:rPr lang="en-US" sz="6400" b="1" dirty="0">
                <a:latin typeface="+mj-lt"/>
                <a:ea typeface="Open Sans" panose="020B0606030504020204" pitchFamily="34" charset="0"/>
              </a:rPr>
            </a:br>
            <a:r>
              <a:rPr lang="en-US" sz="6400" b="1" dirty="0">
                <a:latin typeface="+mj-lt"/>
                <a:ea typeface="Open Sans" panose="020B0606030504020204" pitchFamily="34" charset="0"/>
              </a:rPr>
              <a:t>Our Decision Making</a:t>
            </a:r>
          </a:p>
        </p:txBody>
      </p:sp>
      <p:pic>
        <p:nvPicPr>
          <p:cNvPr id="14" name="Graphic 13" descr="Puzzle with solid fill">
            <a:extLst>
              <a:ext uri="{FF2B5EF4-FFF2-40B4-BE49-F238E27FC236}">
                <a16:creationId xmlns:a16="http://schemas.microsoft.com/office/drawing/2014/main" id="{481523B1-B000-4AD8-95C6-23B2DD194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160693">
            <a:off x="14089714" y="909873"/>
            <a:ext cx="2029189" cy="2029189"/>
          </a:xfrm>
          <a:prstGeom prst="rect">
            <a:avLst/>
          </a:prstGeom>
        </p:spPr>
      </p:pic>
      <p:sp>
        <p:nvSpPr>
          <p:cNvPr id="16" name="Rectangle 15">
            <a:extLst>
              <a:ext uri="{FF2B5EF4-FFF2-40B4-BE49-F238E27FC236}">
                <a16:creationId xmlns:a16="http://schemas.microsoft.com/office/drawing/2014/main" id="{76293ADA-3D00-41B8-9467-86E7EEC15FA9}"/>
              </a:ext>
            </a:extLst>
          </p:cNvPr>
          <p:cNvSpPr/>
          <p:nvPr/>
        </p:nvSpPr>
        <p:spPr>
          <a:xfrm>
            <a:off x="9263525" y="3035831"/>
            <a:ext cx="7444737" cy="6060041"/>
          </a:xfrm>
          <a:prstGeom prst="rect">
            <a:avLst/>
          </a:prstGeom>
          <a:solidFill>
            <a:srgbClr val="00A19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a:extLst>
              <a:ext uri="{FF2B5EF4-FFF2-40B4-BE49-F238E27FC236}">
                <a16:creationId xmlns:a16="http://schemas.microsoft.com/office/drawing/2014/main" id="{7BF37516-D9C4-4356-B037-FC6A78F45E7F}"/>
              </a:ext>
            </a:extLst>
          </p:cNvPr>
          <p:cNvSpPr txBox="1">
            <a:spLocks noChangeArrowheads="1"/>
          </p:cNvSpPr>
          <p:nvPr/>
        </p:nvSpPr>
        <p:spPr bwMode="auto">
          <a:xfrm>
            <a:off x="9575818" y="3245334"/>
            <a:ext cx="493221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defTabSz="914400" eaLnBrk="0" fontAlgn="base" hangingPunct="0">
              <a:spcBef>
                <a:spcPct val="0"/>
              </a:spcBef>
              <a:spcAft>
                <a:spcPct val="0"/>
              </a:spcAft>
              <a:buNone/>
            </a:pPr>
            <a:r>
              <a:rPr lang="en-US" altLang="en-US" sz="4400" b="1" dirty="0">
                <a:solidFill>
                  <a:srgbClr val="FFFFFF"/>
                </a:solidFill>
                <a:latin typeface="+mj-lt"/>
              </a:rPr>
              <a:t>Focus Areas</a:t>
            </a:r>
            <a:r>
              <a:rPr lang="en-US" altLang="en-US" sz="4400" b="1" dirty="0">
                <a:solidFill>
                  <a:schemeClr val="tx1"/>
                </a:solidFill>
                <a:latin typeface="+mj-lt"/>
              </a:rPr>
              <a:t> </a:t>
            </a:r>
          </a:p>
        </p:txBody>
      </p:sp>
      <p:sp>
        <p:nvSpPr>
          <p:cNvPr id="8" name="Rectangle 1">
            <a:extLst>
              <a:ext uri="{FF2B5EF4-FFF2-40B4-BE49-F238E27FC236}">
                <a16:creationId xmlns:a16="http://schemas.microsoft.com/office/drawing/2014/main" id="{5316E4EC-3390-41EB-B858-3D89836E065F}"/>
              </a:ext>
            </a:extLst>
          </p:cNvPr>
          <p:cNvSpPr txBox="1">
            <a:spLocks noChangeArrowheads="1"/>
          </p:cNvSpPr>
          <p:nvPr/>
        </p:nvSpPr>
        <p:spPr bwMode="auto">
          <a:xfrm>
            <a:off x="9575818" y="4020375"/>
            <a:ext cx="5848350" cy="349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defTabSz="914400" eaLnBrk="0" fontAlgn="base" hangingPunct="0">
              <a:lnSpc>
                <a:spcPct val="150000"/>
              </a:lnSpc>
              <a:spcBef>
                <a:spcPct val="0"/>
              </a:spcBef>
              <a:spcAft>
                <a:spcPct val="0"/>
              </a:spcAft>
              <a:buFontTx/>
              <a:buChar char="•"/>
            </a:pPr>
            <a:r>
              <a:rPr lang="en-US" altLang="en-US" sz="2500" dirty="0">
                <a:solidFill>
                  <a:srgbClr val="FFFFFF"/>
                </a:solidFill>
                <a:latin typeface="+mn-lt"/>
              </a:rPr>
              <a:t>Economic Vitality</a:t>
            </a:r>
          </a:p>
          <a:p>
            <a:pPr marL="0" indent="0" defTabSz="914400" eaLnBrk="0" fontAlgn="base" hangingPunct="0">
              <a:lnSpc>
                <a:spcPct val="150000"/>
              </a:lnSpc>
              <a:spcBef>
                <a:spcPct val="0"/>
              </a:spcBef>
              <a:spcAft>
                <a:spcPct val="0"/>
              </a:spcAft>
              <a:buFontTx/>
              <a:buChar char="•"/>
            </a:pPr>
            <a:r>
              <a:rPr lang="en-US" altLang="en-US" sz="2500" dirty="0">
                <a:solidFill>
                  <a:srgbClr val="FFFFFF"/>
                </a:solidFill>
                <a:latin typeface="+mn-lt"/>
              </a:rPr>
              <a:t>Innovation and Technology</a:t>
            </a:r>
          </a:p>
          <a:p>
            <a:pPr marL="0" indent="0" defTabSz="914400" eaLnBrk="0" fontAlgn="base" hangingPunct="0">
              <a:lnSpc>
                <a:spcPct val="150000"/>
              </a:lnSpc>
              <a:spcBef>
                <a:spcPct val="0"/>
              </a:spcBef>
              <a:spcAft>
                <a:spcPct val="0"/>
              </a:spcAft>
              <a:buFontTx/>
              <a:buChar char="•"/>
            </a:pPr>
            <a:r>
              <a:rPr lang="en-US" altLang="en-US" sz="2500" dirty="0">
                <a:solidFill>
                  <a:srgbClr val="FFFFFF"/>
                </a:solidFill>
                <a:latin typeface="+mn-lt"/>
              </a:rPr>
              <a:t>Mobility</a:t>
            </a:r>
          </a:p>
          <a:p>
            <a:pPr marL="0" indent="0" defTabSz="914400" eaLnBrk="0" fontAlgn="base" hangingPunct="0">
              <a:lnSpc>
                <a:spcPct val="150000"/>
              </a:lnSpc>
              <a:spcBef>
                <a:spcPct val="0"/>
              </a:spcBef>
              <a:spcAft>
                <a:spcPct val="0"/>
              </a:spcAft>
              <a:buFontTx/>
              <a:buChar char="•"/>
            </a:pPr>
            <a:r>
              <a:rPr lang="en-US" altLang="en-US" sz="2500" dirty="0">
                <a:solidFill>
                  <a:srgbClr val="FFFFFF"/>
                </a:solidFill>
                <a:latin typeface="+mn-lt"/>
              </a:rPr>
              <a:t>Neighborhoods</a:t>
            </a:r>
          </a:p>
          <a:p>
            <a:pPr marL="0" indent="0" defTabSz="914400" eaLnBrk="0" fontAlgn="base" hangingPunct="0">
              <a:lnSpc>
                <a:spcPct val="150000"/>
              </a:lnSpc>
              <a:spcBef>
                <a:spcPct val="0"/>
              </a:spcBef>
              <a:spcAft>
                <a:spcPct val="0"/>
              </a:spcAft>
              <a:buFontTx/>
              <a:buChar char="•"/>
            </a:pPr>
            <a:r>
              <a:rPr lang="en-US" altLang="en-US" sz="2500" dirty="0">
                <a:solidFill>
                  <a:srgbClr val="FFFFFF"/>
                </a:solidFill>
                <a:latin typeface="+mn-lt"/>
              </a:rPr>
              <a:t>Quality of Life</a:t>
            </a:r>
          </a:p>
          <a:p>
            <a:pPr marL="0" indent="0" defTabSz="914400" eaLnBrk="0" fontAlgn="base" hangingPunct="0">
              <a:lnSpc>
                <a:spcPct val="150000"/>
              </a:lnSpc>
              <a:spcBef>
                <a:spcPct val="0"/>
              </a:spcBef>
              <a:spcAft>
                <a:spcPct val="0"/>
              </a:spcAft>
              <a:buFontTx/>
              <a:buChar char="•"/>
            </a:pPr>
            <a:r>
              <a:rPr lang="en-US" altLang="en-US" sz="2500" dirty="0">
                <a:solidFill>
                  <a:srgbClr val="FFFFFF"/>
                </a:solidFill>
                <a:latin typeface="+mn-lt"/>
              </a:rPr>
              <a:t>Good Governance</a:t>
            </a:r>
          </a:p>
        </p:txBody>
      </p:sp>
    </p:spTree>
    <p:extLst>
      <p:ext uri="{BB962C8B-B14F-4D97-AF65-F5344CB8AC3E}">
        <p14:creationId xmlns:p14="http://schemas.microsoft.com/office/powerpoint/2010/main" val="3624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350" y="0"/>
            <a:ext cx="14101011" cy="2404872"/>
          </a:xfrm>
        </p:spPr>
        <p:txBody>
          <a:bodyPr>
            <a:noAutofit/>
          </a:bodyPr>
          <a:lstStyle/>
          <a:p>
            <a:pPr algn="ctr"/>
            <a:r>
              <a:rPr lang="en-US" sz="6400" b="1" dirty="0">
                <a:latin typeface="+mj-lt"/>
                <a:ea typeface="Open Sans" panose="020B0606030504020204" pitchFamily="34" charset="0"/>
              </a:rPr>
              <a:t>Action Items to Achieve</a:t>
            </a:r>
            <a:br>
              <a:rPr lang="en-US" sz="6400" b="1" dirty="0">
                <a:latin typeface="+mj-lt"/>
                <a:ea typeface="Open Sans" panose="020B0606030504020204" pitchFamily="34" charset="0"/>
              </a:rPr>
            </a:br>
            <a:r>
              <a:rPr lang="en-US" sz="6400" b="1" dirty="0">
                <a:latin typeface="+mj-lt"/>
                <a:ea typeface="Open Sans" panose="020B0606030504020204" pitchFamily="34" charset="0"/>
              </a:rPr>
              <a:t>the Strategic Framework Goals</a:t>
            </a:r>
          </a:p>
        </p:txBody>
      </p:sp>
      <p:sp>
        <p:nvSpPr>
          <p:cNvPr id="4" name="Rectangle 1">
            <a:extLst>
              <a:ext uri="{FF2B5EF4-FFF2-40B4-BE49-F238E27FC236}">
                <a16:creationId xmlns:a16="http://schemas.microsoft.com/office/drawing/2014/main" id="{88B90721-EA13-42E2-BF35-FF3F74C26C29}"/>
              </a:ext>
            </a:extLst>
          </p:cNvPr>
          <p:cNvSpPr>
            <a:spLocks noGrp="1" noChangeArrowheads="1"/>
          </p:cNvSpPr>
          <p:nvPr>
            <p:ph idx="1"/>
          </p:nvPr>
        </p:nvSpPr>
        <p:spPr bwMode="auto">
          <a:xfrm>
            <a:off x="356614" y="3887493"/>
            <a:ext cx="17642774"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indent="0" algn="ctr">
              <a:spcBef>
                <a:spcPts val="0"/>
              </a:spcBef>
              <a:spcAft>
                <a:spcPts val="0"/>
              </a:spcAft>
              <a:buNone/>
            </a:pPr>
            <a:r>
              <a:rPr lang="en-US" sz="2500" b="0" i="0" dirty="0">
                <a:effectLst/>
                <a:latin typeface="+mn-lt"/>
              </a:rPr>
              <a:t>Preserve employment corridors, develop the Airpark, repurpose vacant retail, attract visitors to Chandler, be strategic about infill and redevelopment, and partner with higher education.</a:t>
            </a:r>
          </a:p>
          <a:p>
            <a:pPr marL="0" marR="0" indent="0" algn="ctr">
              <a:spcBef>
                <a:spcPts val="0"/>
              </a:spcBef>
              <a:spcAft>
                <a:spcPts val="0"/>
              </a:spcAft>
              <a:buNone/>
            </a:pPr>
            <a:endParaRPr lang="en-US" sz="3200" b="0" i="0" dirty="0">
              <a:effectLst/>
            </a:endParaRPr>
          </a:p>
        </p:txBody>
      </p:sp>
      <p:sp>
        <p:nvSpPr>
          <p:cNvPr id="10" name="Rectangle 1">
            <a:extLst>
              <a:ext uri="{FF2B5EF4-FFF2-40B4-BE49-F238E27FC236}">
                <a16:creationId xmlns:a16="http://schemas.microsoft.com/office/drawing/2014/main" id="{60F9EE73-87E2-4299-912D-6496706237D6}"/>
              </a:ext>
            </a:extLst>
          </p:cNvPr>
          <p:cNvSpPr txBox="1">
            <a:spLocks noChangeArrowheads="1"/>
          </p:cNvSpPr>
          <p:nvPr/>
        </p:nvSpPr>
        <p:spPr bwMode="auto">
          <a:xfrm>
            <a:off x="0" y="2690154"/>
            <a:ext cx="18288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1371600" rtl="0" eaLnBrk="1" latinLnBrk="0" hangingPunct="1">
              <a:lnSpc>
                <a:spcPct val="100000"/>
              </a:lnSpc>
              <a:spcBef>
                <a:spcPts val="54"/>
              </a:spcBef>
              <a:spcAft>
                <a:spcPts val="2688"/>
              </a:spcAft>
              <a:buFont typeface="Arial" panose="020B0604020202020204" pitchFamily="34" charset="0"/>
              <a:buChar char="•"/>
              <a:defRPr sz="5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defTabSz="914400" eaLnBrk="0" fontAlgn="base" hangingPunct="0">
              <a:spcBef>
                <a:spcPct val="0"/>
              </a:spcBef>
              <a:spcAft>
                <a:spcPct val="0"/>
              </a:spcAft>
              <a:buNone/>
            </a:pPr>
            <a:r>
              <a:rPr lang="en-US" altLang="en-US" sz="4800" b="1" dirty="0">
                <a:latin typeface="+mn-lt"/>
              </a:rPr>
              <a:t>Economic Vitality, 2 Year Action Plan</a:t>
            </a:r>
          </a:p>
          <a:p>
            <a:pPr marL="0" indent="0" algn="ctr" defTabSz="914400" eaLnBrk="0" fontAlgn="base" hangingPunct="0">
              <a:spcBef>
                <a:spcPct val="0"/>
              </a:spcBef>
              <a:spcAft>
                <a:spcPct val="0"/>
              </a:spcAft>
              <a:buNone/>
            </a:pPr>
            <a:r>
              <a:rPr lang="en-US" sz="1800" u="sng" dirty="0">
                <a:solidFill>
                  <a:srgbClr val="0563C1"/>
                </a:solidFill>
                <a:effectLst/>
                <a:latin typeface="+mn-lt"/>
                <a:ea typeface="Calibri" panose="020F0502020204030204" pitchFamily="34" charset="0"/>
                <a:hlinkClick r:id="rId3"/>
              </a:rPr>
              <a:t>Economic Vitality</a:t>
            </a:r>
            <a:endParaRPr lang="en-US" sz="1800" dirty="0">
              <a:effectLst/>
              <a:latin typeface="+mn-lt"/>
              <a:ea typeface="Calibri" panose="020F0502020204030204" pitchFamily="34" charset="0"/>
            </a:endParaRPr>
          </a:p>
        </p:txBody>
      </p:sp>
      <p:sp>
        <p:nvSpPr>
          <p:cNvPr id="3" name="TextBox 2">
            <a:extLst>
              <a:ext uri="{FF2B5EF4-FFF2-40B4-BE49-F238E27FC236}">
                <a16:creationId xmlns:a16="http://schemas.microsoft.com/office/drawing/2014/main" id="{B9357661-7F8A-4441-A825-74DEF6A70B65}"/>
              </a:ext>
            </a:extLst>
          </p:cNvPr>
          <p:cNvSpPr txBox="1"/>
          <p:nvPr/>
        </p:nvSpPr>
        <p:spPr>
          <a:xfrm>
            <a:off x="480378" y="4957594"/>
            <a:ext cx="5502165" cy="4401205"/>
          </a:xfrm>
          <a:prstGeom prst="rect">
            <a:avLst/>
          </a:prstGeom>
          <a:noFill/>
          <a:ln>
            <a:noFill/>
          </a:ln>
        </p:spPr>
        <p:txBody>
          <a:bodyPr wrap="square" rtlCol="0">
            <a:spAutoFit/>
          </a:bodyPr>
          <a:lstStyle/>
          <a:p>
            <a:pPr algn="ctr"/>
            <a:r>
              <a:rPr lang="en-US" sz="3200" dirty="0">
                <a:solidFill>
                  <a:schemeClr val="bg1"/>
                </a:solidFill>
                <a:ea typeface="Open Sans" panose="020B0606030504020204" pitchFamily="34" charset="0"/>
                <a:cs typeface="Open Sans" panose="020B0606030504020204" pitchFamily="34" charset="0"/>
              </a:rPr>
              <a:t>Completed</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Airpark area plan </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Downtown alley way study </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RFP &amp; award for executive hangars</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Expand </a:t>
            </a:r>
            <a:r>
              <a:rPr lang="en-US" sz="2100" dirty="0" err="1">
                <a:solidFill>
                  <a:schemeClr val="bg1"/>
                </a:solidFill>
                <a:ea typeface="Open Sans" panose="020B0606030504020204" pitchFamily="34" charset="0"/>
                <a:cs typeface="Open Sans" panose="020B0606030504020204" pitchFamily="34" charset="0"/>
              </a:rPr>
              <a:t>UofA</a:t>
            </a:r>
            <a:r>
              <a:rPr lang="en-US" sz="2100" dirty="0">
                <a:solidFill>
                  <a:schemeClr val="bg1"/>
                </a:solidFill>
                <a:ea typeface="Open Sans" panose="020B0606030504020204" pitchFamily="34" charset="0"/>
                <a:cs typeface="Open Sans" panose="020B0606030504020204" pitchFamily="34" charset="0"/>
              </a:rPr>
              <a:t> to the Jonathan Building (Ribbon cutting 11/2)</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City Internship program coordinator for CGCC hired</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Three-year tournament contracts at </a:t>
            </a:r>
            <a:r>
              <a:rPr lang="en-US" sz="2100" dirty="0" err="1">
                <a:solidFill>
                  <a:schemeClr val="bg1"/>
                </a:solidFill>
                <a:ea typeface="Open Sans" panose="020B0606030504020204" pitchFamily="34" charset="0"/>
                <a:cs typeface="Open Sans" panose="020B0606030504020204" pitchFamily="34" charset="0"/>
              </a:rPr>
              <a:t>Snedigar</a:t>
            </a:r>
            <a:endParaRPr lang="en-US" sz="2100" dirty="0">
              <a:solidFill>
                <a:schemeClr val="bg1"/>
              </a:solidFill>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endParaRPr lang="en-US" dirty="0"/>
          </a:p>
          <a:p>
            <a:endParaRPr lang="en-US" dirty="0"/>
          </a:p>
        </p:txBody>
      </p:sp>
      <p:sp>
        <p:nvSpPr>
          <p:cNvPr id="7" name="TextBox 6">
            <a:extLst>
              <a:ext uri="{FF2B5EF4-FFF2-40B4-BE49-F238E27FC236}">
                <a16:creationId xmlns:a16="http://schemas.microsoft.com/office/drawing/2014/main" id="{82993D9D-C04A-43ED-A6CC-19B5D9310180}"/>
              </a:ext>
            </a:extLst>
          </p:cNvPr>
          <p:cNvSpPr txBox="1"/>
          <p:nvPr/>
        </p:nvSpPr>
        <p:spPr>
          <a:xfrm>
            <a:off x="6428772" y="4908885"/>
            <a:ext cx="5582653" cy="5416868"/>
          </a:xfrm>
          <a:prstGeom prst="rect">
            <a:avLst/>
          </a:prstGeom>
          <a:noFill/>
          <a:ln>
            <a:noFill/>
          </a:ln>
        </p:spPr>
        <p:txBody>
          <a:bodyPr wrap="square" rtlCol="0">
            <a:spAutoFit/>
          </a:bodyPr>
          <a:lstStyle/>
          <a:p>
            <a:pPr algn="ctr"/>
            <a:r>
              <a:rPr lang="en-US" sz="3200" dirty="0">
                <a:solidFill>
                  <a:schemeClr val="bg1"/>
                </a:solidFill>
                <a:ea typeface="Open Sans" panose="020B0606030504020204" pitchFamily="34" charset="0"/>
                <a:cs typeface="Open Sans" panose="020B0606030504020204" pitchFamily="34" charset="0"/>
              </a:rPr>
              <a:t>In Process</a:t>
            </a:r>
            <a:endParaRPr lang="en-US" dirty="0"/>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Airpark Area signage</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Downtown Area Plans</a:t>
            </a:r>
          </a:p>
          <a:p>
            <a:pPr marL="800100" lvl="1"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Pedestrian &amp; Wayfinding Study</a:t>
            </a:r>
          </a:p>
          <a:p>
            <a:pPr marL="800100" lvl="1"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Urban Land Institute Study </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Airport Strategic Business Plan</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City Ordinance update  for promoting redevelopment</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Improve Utilization of ASU Innovation</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Healthy Urban Environment Grant pedestrian corridor study in partnership with ASU (Wall St)</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Regional air services for Super Bowl</a:t>
            </a:r>
          </a:p>
          <a:p>
            <a:pPr marL="342900" indent="-342900">
              <a:buFont typeface="Arial" panose="020B0604020202020204" pitchFamily="34" charset="0"/>
              <a:buChar char="•"/>
            </a:pPr>
            <a:endParaRPr lang="en-US" sz="2200" dirty="0">
              <a:solidFill>
                <a:schemeClr val="bg1"/>
              </a:solidFill>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2200" dirty="0">
              <a:solidFill>
                <a:schemeClr val="bg1"/>
              </a:solidFill>
              <a:ea typeface="Open Sans" panose="020B0606030504020204" pitchFamily="34" charset="0"/>
              <a:cs typeface="Open Sans" panose="020B0606030504020204" pitchFamily="34" charset="0"/>
            </a:endParaRPr>
          </a:p>
          <a:p>
            <a:endParaRPr lang="en-US" dirty="0"/>
          </a:p>
        </p:txBody>
      </p:sp>
      <p:sp>
        <p:nvSpPr>
          <p:cNvPr id="8" name="TextBox 7">
            <a:extLst>
              <a:ext uri="{FF2B5EF4-FFF2-40B4-BE49-F238E27FC236}">
                <a16:creationId xmlns:a16="http://schemas.microsoft.com/office/drawing/2014/main" id="{5B558B50-C175-4878-B85B-069B4A8F81EB}"/>
              </a:ext>
            </a:extLst>
          </p:cNvPr>
          <p:cNvSpPr txBox="1"/>
          <p:nvPr/>
        </p:nvSpPr>
        <p:spPr>
          <a:xfrm>
            <a:off x="12541496" y="4948948"/>
            <a:ext cx="5063331" cy="4093428"/>
          </a:xfrm>
          <a:prstGeom prst="rect">
            <a:avLst/>
          </a:prstGeom>
          <a:noFill/>
          <a:ln>
            <a:noFill/>
          </a:ln>
        </p:spPr>
        <p:txBody>
          <a:bodyPr wrap="square" rtlCol="0">
            <a:spAutoFit/>
          </a:bodyPr>
          <a:lstStyle/>
          <a:p>
            <a:pPr algn="ctr"/>
            <a:r>
              <a:rPr lang="en-US" sz="3200" dirty="0">
                <a:solidFill>
                  <a:schemeClr val="bg1"/>
                </a:solidFill>
                <a:ea typeface="Open Sans" panose="020B0606030504020204" pitchFamily="34" charset="0"/>
                <a:cs typeface="Open Sans" panose="020B0606030504020204" pitchFamily="34" charset="0"/>
              </a:rPr>
              <a:t>Yet to Start</a:t>
            </a:r>
            <a:endParaRPr lang="en-US" dirty="0"/>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South Arizona Avenue Corridor update</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Winn School/Salvation Army Campus Plan</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Submit proposed State legislation to aide in redevelopment of commercial properties</a:t>
            </a:r>
          </a:p>
          <a:p>
            <a:pPr marL="342900" indent="-342900">
              <a:buFont typeface="Arial" panose="020B0604020202020204" pitchFamily="34" charset="0"/>
              <a:buChar char="•"/>
            </a:pPr>
            <a:r>
              <a:rPr lang="en-US" sz="2100" dirty="0">
                <a:solidFill>
                  <a:schemeClr val="bg1"/>
                </a:solidFill>
                <a:ea typeface="Open Sans" panose="020B0606030504020204" pitchFamily="34" charset="0"/>
                <a:cs typeface="Open Sans" panose="020B0606030504020204" pitchFamily="34" charset="0"/>
              </a:rPr>
              <a:t>Regulatory City code review to adapt to easier ways of doing business</a:t>
            </a:r>
          </a:p>
          <a:p>
            <a:endParaRPr lang="en-US" dirty="0"/>
          </a:p>
        </p:txBody>
      </p:sp>
      <p:sp>
        <p:nvSpPr>
          <p:cNvPr id="5" name="Rectangle 4">
            <a:extLst>
              <a:ext uri="{FF2B5EF4-FFF2-40B4-BE49-F238E27FC236}">
                <a16:creationId xmlns:a16="http://schemas.microsoft.com/office/drawing/2014/main" id="{9E556919-D4FE-4DF8-AFA8-EF53D5BF1258}"/>
              </a:ext>
            </a:extLst>
          </p:cNvPr>
          <p:cNvSpPr/>
          <p:nvPr/>
        </p:nvSpPr>
        <p:spPr>
          <a:xfrm>
            <a:off x="356613" y="4908885"/>
            <a:ext cx="5789019" cy="4817354"/>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43A029-E67E-4330-9B8E-1324752FDFA1}"/>
              </a:ext>
            </a:extLst>
          </p:cNvPr>
          <p:cNvSpPr/>
          <p:nvPr/>
        </p:nvSpPr>
        <p:spPr>
          <a:xfrm>
            <a:off x="6285348" y="4908885"/>
            <a:ext cx="5789016" cy="4817353"/>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4E5388-8F0B-478F-BFB6-91B7F5B553C2}"/>
              </a:ext>
            </a:extLst>
          </p:cNvPr>
          <p:cNvSpPr/>
          <p:nvPr/>
        </p:nvSpPr>
        <p:spPr>
          <a:xfrm>
            <a:off x="12174514" y="4908813"/>
            <a:ext cx="5797296" cy="4817353"/>
          </a:xfrm>
          <a:prstGeom prst="rect">
            <a:avLst/>
          </a:prstGeom>
          <a:noFill/>
          <a:ln w="38100">
            <a:solidFill>
              <a:srgbClr val="F1B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ACDB0D7-5EAA-45C5-A945-5BA9C5458BED}"/>
              </a:ext>
            </a:extLst>
          </p:cNvPr>
          <p:cNvSpPr txBox="1"/>
          <p:nvPr/>
        </p:nvSpPr>
        <p:spPr>
          <a:xfrm>
            <a:off x="480741" y="9690116"/>
            <a:ext cx="14724845" cy="369332"/>
          </a:xfrm>
          <a:prstGeom prst="rect">
            <a:avLst/>
          </a:prstGeom>
          <a:noFill/>
        </p:spPr>
        <p:txBody>
          <a:bodyPr wrap="square">
            <a:spAutoFit/>
          </a:bodyPr>
          <a:lstStyle/>
          <a:p>
            <a:r>
              <a:rPr lang="en-US" sz="1800" dirty="0">
                <a:solidFill>
                  <a:srgbClr val="FFC000"/>
                </a:solidFill>
                <a:latin typeface="Open Sans" panose="020B0606030504020204" pitchFamily="34" charset="0"/>
                <a:ea typeface="Open Sans" panose="020B0606030504020204" pitchFamily="34" charset="0"/>
                <a:cs typeface="Open Sans" panose="020B0606030504020204" pitchFamily="34" charset="0"/>
              </a:rPr>
              <a:t>Note: Redevelopment projects currently planned or under construction shown on Story Map</a:t>
            </a:r>
          </a:p>
        </p:txBody>
      </p:sp>
      <p:sp>
        <p:nvSpPr>
          <p:cNvPr id="15" name="Arrow: Left-Right-Up 14">
            <a:extLst>
              <a:ext uri="{FF2B5EF4-FFF2-40B4-BE49-F238E27FC236}">
                <a16:creationId xmlns:a16="http://schemas.microsoft.com/office/drawing/2014/main" id="{48F1FC7C-FECA-443E-9E2B-B22B0B2CD1AA}"/>
              </a:ext>
            </a:extLst>
          </p:cNvPr>
          <p:cNvSpPr/>
          <p:nvPr/>
        </p:nvSpPr>
        <p:spPr>
          <a:xfrm>
            <a:off x="913198" y="775232"/>
            <a:ext cx="1216152" cy="850392"/>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38B33B-8047-4C6F-8001-5DC6A2187C11}"/>
              </a:ext>
            </a:extLst>
          </p:cNvPr>
          <p:cNvSpPr/>
          <p:nvPr/>
        </p:nvSpPr>
        <p:spPr>
          <a:xfrm rot="5400000">
            <a:off x="8913387" y="-6695745"/>
            <a:ext cx="461220" cy="18119559"/>
          </a:xfrm>
          <a:prstGeom prst="rect">
            <a:avLst/>
          </a:prstGeom>
          <a:solidFill>
            <a:srgbClr val="00A1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Checkbox Checked with solid fill">
            <a:extLst>
              <a:ext uri="{FF2B5EF4-FFF2-40B4-BE49-F238E27FC236}">
                <a16:creationId xmlns:a16="http://schemas.microsoft.com/office/drawing/2014/main" id="{C59D707A-B217-4D40-BD4B-737570305A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0117" y="5028423"/>
            <a:ext cx="1035038" cy="1035038"/>
          </a:xfrm>
          <a:prstGeom prst="rect">
            <a:avLst/>
          </a:prstGeom>
        </p:spPr>
      </p:pic>
    </p:spTree>
    <p:extLst>
      <p:ext uri="{BB962C8B-B14F-4D97-AF65-F5344CB8AC3E}">
        <p14:creationId xmlns:p14="http://schemas.microsoft.com/office/powerpoint/2010/main" val="40597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Template">
  <a:themeElements>
    <a:clrScheme name="New Brand Standards">
      <a:dk1>
        <a:sysClr val="windowText" lastClr="000000"/>
      </a:dk1>
      <a:lt1>
        <a:sysClr val="window" lastClr="FFFFFF"/>
      </a:lt1>
      <a:dk2>
        <a:srgbClr val="00426A"/>
      </a:dk2>
      <a:lt2>
        <a:srgbClr val="E2E0DF"/>
      </a:lt2>
      <a:accent1>
        <a:srgbClr val="710036"/>
      </a:accent1>
      <a:accent2>
        <a:srgbClr val="828282"/>
      </a:accent2>
      <a:accent3>
        <a:srgbClr val="0078BF"/>
      </a:accent3>
      <a:accent4>
        <a:srgbClr val="E6B10E"/>
      </a:accent4>
      <a:accent5>
        <a:srgbClr val="B46547"/>
      </a:accent5>
      <a:accent6>
        <a:srgbClr val="7E5978"/>
      </a:accent6>
      <a:hlink>
        <a:srgbClr val="00A49A"/>
      </a:hlink>
      <a:folHlink>
        <a:srgbClr val="82A198"/>
      </a:folHlink>
    </a:clrScheme>
    <a:fontScheme name="New Brand Standards">
      <a:majorFont>
        <a:latin typeface="Montserrat"/>
        <a:ea typeface=""/>
        <a:cs typeface=""/>
      </a:majorFont>
      <a:minorFont>
        <a:latin typeface="Merriweath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2019 City of Chandler">
  <a:themeElements>
    <a:clrScheme name="Custom 48">
      <a:dk1>
        <a:srgbClr val="FFFFFF"/>
      </a:dk1>
      <a:lt1>
        <a:sysClr val="window" lastClr="FFFFFF"/>
      </a:lt1>
      <a:dk2>
        <a:srgbClr val="E5E1E6"/>
      </a:dk2>
      <a:lt2>
        <a:srgbClr val="5B6770"/>
      </a:lt2>
      <a:accent1>
        <a:srgbClr val="6C1D45"/>
      </a:accent1>
      <a:accent2>
        <a:srgbClr val="00426A"/>
      </a:accent2>
      <a:accent3>
        <a:srgbClr val="00966C"/>
      </a:accent3>
      <a:accent4>
        <a:srgbClr val="F1B434"/>
      </a:accent4>
      <a:accent5>
        <a:srgbClr val="0076A8"/>
      </a:accent5>
      <a:accent6>
        <a:srgbClr val="F1B43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Template>
  <TotalTime>25548</TotalTime>
  <Words>2400</Words>
  <Application>Microsoft Office PowerPoint</Application>
  <PresentationFormat>Custom</PresentationFormat>
  <Paragraphs>370</Paragraphs>
  <Slides>19</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-apple-system</vt:lpstr>
      <vt:lpstr>Arial</vt:lpstr>
      <vt:lpstr>Merriweather</vt:lpstr>
      <vt:lpstr>Montserrat</vt:lpstr>
      <vt:lpstr>Open Sans</vt:lpstr>
      <vt:lpstr>Open Sans Semibold</vt:lpstr>
      <vt:lpstr>Presentation Template</vt:lpstr>
      <vt:lpstr>2_2019 City of Chandler</vt:lpstr>
      <vt:lpstr>PowerPoint Presentation</vt:lpstr>
      <vt:lpstr>Agenda</vt:lpstr>
      <vt:lpstr>FY 2022-23 Budget Actions</vt:lpstr>
      <vt:lpstr>Where We Are in the Budget Process</vt:lpstr>
      <vt:lpstr>FY 2023-24  Budget Theme</vt:lpstr>
      <vt:lpstr>FY 2023-24 Budgetary Impacts </vt:lpstr>
      <vt:lpstr>FY 2023-24 Budgetary Impacts  Delineating Ongoing vs. One-Time</vt:lpstr>
      <vt:lpstr>Strategic Framework Guides  Our Decision Making</vt:lpstr>
      <vt:lpstr>Action Items to Achieve the Strategic Framework Goals</vt:lpstr>
      <vt:lpstr>Action Items to Achieve the Strategic Framework Goals</vt:lpstr>
      <vt:lpstr>Action Items to Achieve the Strategic Framework Goals</vt:lpstr>
      <vt:lpstr>PowerPoint Presentation</vt:lpstr>
      <vt:lpstr>PowerPoint Presentation</vt:lpstr>
      <vt:lpstr>Good Governance Goals</vt:lpstr>
      <vt:lpstr>Capital Guidelines</vt:lpstr>
      <vt:lpstr>Financial Policies</vt:lpstr>
      <vt:lpstr>Council Approved Budgeting Practices Support Financial Sustainability</vt:lpstr>
      <vt:lpstr>Tentative Key Budget Dates</vt:lpstr>
      <vt:lpstr>Questions?</vt:lpstr>
    </vt:vector>
  </TitlesOfParts>
  <Company>Visme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subject>Visme Presentation</dc:subject>
  <dc:creator>Visme User</dc:creator>
  <cp:lastModifiedBy>Dawn Lang</cp:lastModifiedBy>
  <cp:revision>796</cp:revision>
  <cp:lastPrinted>2022-10-24T19:42:58Z</cp:lastPrinted>
  <dcterms:created xsi:type="dcterms:W3CDTF">2019-03-19T17:30:47Z</dcterms:created>
  <dcterms:modified xsi:type="dcterms:W3CDTF">2022-11-10T22:11:01Z</dcterms:modified>
</cp:coreProperties>
</file>